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80" d="100"/>
          <a:sy n="80" d="100"/>
        </p:scale>
        <p:origin x="1614" y="-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2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42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292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788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17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936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75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863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1859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10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0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28366" y="138569"/>
            <a:ext cx="3224985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1" b="1" dirty="0"/>
              <a:t>TAI  </a:t>
            </a:r>
            <a:r>
              <a:rPr lang="en-US" altLang="ko-KR" sz="1801" b="1" dirty="0" smtClean="0"/>
              <a:t>Test Certification </a:t>
            </a:r>
            <a:r>
              <a:rPr lang="en-US" altLang="ko-KR" sz="1801" b="1" dirty="0"/>
              <a:t>Workshop</a:t>
            </a:r>
            <a:endParaRPr lang="ko-KR" altLang="en-US" sz="1801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2223" y="895566"/>
            <a:ext cx="57182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mn-MN" altLang="ko-KR" sz="1100" b="1" dirty="0" smtClean="0"/>
              <a:t>Танай байгууллагад ур чадвар, хандлагын хувьд яг тохирох хүнийг шалгаруулахад </a:t>
            </a:r>
          </a:p>
          <a:p>
            <a:r>
              <a:rPr lang="mn-MN" altLang="ko-KR" sz="1100" b="1" dirty="0"/>
              <a:t> </a:t>
            </a:r>
            <a:r>
              <a:rPr lang="mn-MN" altLang="ko-KR" sz="1100" b="1" dirty="0" smtClean="0"/>
              <a:t>        зан төлвийн тест, чадамжийн тест танд тус болно. </a:t>
            </a:r>
            <a:endParaRPr lang="en-US" altLang="ko-KR" sz="11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mn-MN" altLang="ko-KR" sz="1100" b="1" dirty="0" smtClean="0"/>
              <a:t>Монголд анх удаа ОУ-д ашиглагддаг </a:t>
            </a:r>
            <a:r>
              <a:rPr lang="en-US" altLang="ko-KR" sz="1100" b="1" dirty="0" smtClean="0"/>
              <a:t>Talent Assessment Institute</a:t>
            </a:r>
            <a:r>
              <a:rPr lang="mn-MN" altLang="ko-KR" sz="1100" b="1" dirty="0" smtClean="0"/>
              <a:t>-ийн тестийг ашиглах </a:t>
            </a:r>
          </a:p>
          <a:p>
            <a:r>
              <a:rPr lang="mn-MN" altLang="ko-KR" sz="1100" b="1" dirty="0"/>
              <a:t> </a:t>
            </a:r>
            <a:r>
              <a:rPr lang="mn-MN" altLang="ko-KR" sz="1100" b="1" dirty="0" smtClean="0"/>
              <a:t>        албан ёсны эрх олгох сургалтыг зохион байгуулж байна. </a:t>
            </a:r>
            <a:endParaRPr lang="ko-KR" altLang="en-US" sz="11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2245" y="560786"/>
            <a:ext cx="5638210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altLang="ko-KR" sz="1801" dirty="0" smtClean="0"/>
              <a:t>Сонгон шалгаруулалтыг хэдий хүртэл таамгаар хийх вэ?</a:t>
            </a:r>
            <a:endParaRPr lang="en-US" altLang="ko-KR" sz="180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82245" y="6843434"/>
            <a:ext cx="565480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altLang="ko-KR" sz="1100" dirty="0"/>
              <a:t>Багш</a:t>
            </a:r>
            <a:r>
              <a:rPr lang="en-US" altLang="ko-KR" sz="1100" dirty="0"/>
              <a:t>: </a:t>
            </a:r>
            <a:r>
              <a:rPr lang="mn-MN" altLang="ko-KR" sz="1100" dirty="0"/>
              <a:t>И Ён Сог </a:t>
            </a:r>
            <a:r>
              <a:rPr lang="en-US" altLang="ko-KR" sz="1100" dirty="0"/>
              <a:t>(</a:t>
            </a:r>
            <a:r>
              <a:rPr lang="mn-MN" altLang="ko-KR" sz="1100" dirty="0"/>
              <a:t>Байгууллагын сэтгэлзүйн ухааны доктор</a:t>
            </a:r>
            <a:r>
              <a:rPr lang="en-US" altLang="ko-KR" sz="1100" dirty="0"/>
              <a:t>,</a:t>
            </a:r>
            <a:r>
              <a:rPr lang="mn-MN" altLang="ko-KR" sz="1100" dirty="0"/>
              <a:t> </a:t>
            </a:r>
            <a:r>
              <a:rPr lang="en-US" altLang="ko-KR" sz="1100" dirty="0"/>
              <a:t>ORP </a:t>
            </a:r>
            <a:r>
              <a:rPr lang="mn-MN" altLang="ko-KR" sz="1100" dirty="0"/>
              <a:t>Институтын ерөнхий захирал</a:t>
            </a:r>
            <a:r>
              <a:rPr lang="en-US" altLang="ko-KR" sz="1100" dirty="0"/>
              <a:t>)</a:t>
            </a:r>
          </a:p>
          <a:p>
            <a:r>
              <a:rPr lang="en-US" altLang="ko-KR" sz="1100" dirty="0"/>
              <a:t>           </a:t>
            </a:r>
            <a:r>
              <a:rPr lang="mn-MN" altLang="ko-KR" sz="1100" dirty="0"/>
              <a:t>Юү Хи Жэ </a:t>
            </a:r>
            <a:r>
              <a:rPr lang="en-US" altLang="ko-KR" sz="1100" dirty="0"/>
              <a:t>(</a:t>
            </a:r>
            <a:r>
              <a:rPr lang="mn-MN" altLang="ko-KR" sz="1100" dirty="0"/>
              <a:t>СҮХолбооны тэргүүн, </a:t>
            </a:r>
            <a:r>
              <a:rPr lang="en-US" altLang="ko-KR" sz="1100" dirty="0"/>
              <a:t>ORP Mongolia</a:t>
            </a:r>
            <a:r>
              <a:rPr lang="mn-MN" altLang="ko-KR" sz="1100" dirty="0"/>
              <a:t> төлөөлөгчийн газрын захирал</a:t>
            </a:r>
            <a:r>
              <a:rPr lang="en-US" altLang="ko-KR" sz="1100" dirty="0"/>
              <a:t>)</a:t>
            </a:r>
          </a:p>
          <a:p>
            <a:r>
              <a:rPr lang="mn-MN" altLang="ko-KR" sz="1100" dirty="0"/>
              <a:t>Оролцогч</a:t>
            </a:r>
            <a:r>
              <a:rPr lang="en-US" altLang="ko-KR" sz="1100" dirty="0"/>
              <a:t>: </a:t>
            </a:r>
            <a:r>
              <a:rPr lang="mn-MN" altLang="ko-KR" sz="1100" dirty="0"/>
              <a:t>Гүйцэтгэх захирал, төрийн болон төрийн өмчит газрын удирдлагууд, Хүний нөөцийн газрын захирал, хэлтсийн дарга, Монголын хүний нөөцийн салбарын зөвлөхүүд </a:t>
            </a:r>
            <a:endParaRPr lang="en-US" altLang="ko-KR" sz="1100" dirty="0"/>
          </a:p>
          <a:p>
            <a:r>
              <a:rPr lang="mn-MN" altLang="ko-KR" sz="1100" dirty="0"/>
              <a:t>Хэзээ</a:t>
            </a:r>
            <a:r>
              <a:rPr lang="en-US" altLang="ko-KR" sz="1100" dirty="0"/>
              <a:t>: 2016</a:t>
            </a:r>
            <a:r>
              <a:rPr lang="mn-MN" altLang="ko-KR" sz="1100" dirty="0"/>
              <a:t>.0</a:t>
            </a:r>
            <a:r>
              <a:rPr lang="en-US" altLang="ko-KR" sz="1100" dirty="0"/>
              <a:t>6</a:t>
            </a:r>
            <a:r>
              <a:rPr lang="mn-MN" altLang="ko-KR" sz="1100" dirty="0"/>
              <a:t>.</a:t>
            </a:r>
            <a:r>
              <a:rPr lang="en-US" altLang="ko-KR" sz="1100" dirty="0" smtClean="0"/>
              <a:t>13(</a:t>
            </a:r>
            <a:r>
              <a:rPr lang="mn-MN" altLang="ko-KR" sz="1100" dirty="0" smtClean="0"/>
              <a:t>Да</a:t>
            </a:r>
            <a:r>
              <a:rPr lang="en-US" altLang="ko-KR" sz="1100" dirty="0" smtClean="0"/>
              <a:t>) </a:t>
            </a:r>
            <a:r>
              <a:rPr lang="mn-MN" altLang="ko-KR" sz="1100" dirty="0" smtClean="0"/>
              <a:t>10</a:t>
            </a:r>
            <a:r>
              <a:rPr lang="en-US" altLang="ko-KR" sz="1100" dirty="0" smtClean="0"/>
              <a:t>:</a:t>
            </a:r>
            <a:r>
              <a:rPr lang="mn-MN" altLang="ko-KR" sz="1100" dirty="0" smtClean="0"/>
              <a:t>0</a:t>
            </a:r>
            <a:r>
              <a:rPr lang="en-US" altLang="ko-KR" sz="1100" dirty="0" smtClean="0"/>
              <a:t>0-17:00</a:t>
            </a:r>
            <a:endParaRPr lang="en-US" altLang="ko-KR" sz="1100" dirty="0"/>
          </a:p>
          <a:p>
            <a:r>
              <a:rPr lang="mn-MN" altLang="ko-KR" sz="1100" dirty="0"/>
              <a:t>Хаана</a:t>
            </a:r>
            <a:r>
              <a:rPr lang="en-US" altLang="ko-KR" sz="1100" dirty="0"/>
              <a:t>:</a:t>
            </a:r>
            <a:r>
              <a:rPr lang="mn-MN" altLang="ko-KR" sz="1100" dirty="0"/>
              <a:t> Бишрэлт зочид буудлын сургалтын танхим </a:t>
            </a:r>
            <a:endParaRPr lang="en-US" altLang="ko-KR" sz="1100" dirty="0"/>
          </a:p>
          <a:p>
            <a:r>
              <a:rPr lang="mn-MN" altLang="ko-KR" sz="1100" dirty="0"/>
              <a:t>Төлбөр</a:t>
            </a:r>
            <a:r>
              <a:rPr lang="en-US" altLang="ko-KR" sz="1100" dirty="0"/>
              <a:t>: 5</a:t>
            </a:r>
            <a:r>
              <a:rPr lang="mn-MN" altLang="ko-KR" sz="1100" dirty="0"/>
              <a:t>0,000 төгрөг </a:t>
            </a:r>
            <a:r>
              <a:rPr lang="en-US" altLang="ko-KR" sz="1100" dirty="0"/>
              <a:t>(</a:t>
            </a:r>
            <a:r>
              <a:rPr lang="mn-MN" altLang="ko-KR" sz="1100" dirty="0"/>
              <a:t>Голомт банк, Түмэндэмбэрэл Даваасүрэн, </a:t>
            </a:r>
            <a:r>
              <a:rPr lang="en-US" altLang="ko-KR" sz="1100" dirty="0" smtClean="0"/>
              <a:t>2025-101-367)</a:t>
            </a:r>
            <a:endParaRPr lang="en-US" altLang="ko-KR" sz="1100" dirty="0"/>
          </a:p>
          <a:p>
            <a:r>
              <a:rPr lang="mn-MN" altLang="ko-KR" sz="1100" dirty="0"/>
              <a:t>Холбоо барих</a:t>
            </a:r>
            <a:r>
              <a:rPr lang="en-US" altLang="ko-KR" sz="1100" dirty="0"/>
              <a:t>:</a:t>
            </a:r>
            <a:r>
              <a:rPr lang="mn-MN" altLang="ko-KR" sz="1100" dirty="0"/>
              <a:t> 9100-3549 </a:t>
            </a:r>
            <a:endParaRPr lang="en-US" altLang="ko-KR" sz="1100" dirty="0"/>
          </a:p>
          <a:p>
            <a:endParaRPr lang="en-US" altLang="ko-KR" sz="11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2216540" y="8320762"/>
            <a:ext cx="1897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Talent Assessment Institute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7985" y="2617060"/>
            <a:ext cx="15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200" dirty="0" smtClean="0"/>
              <a:t>Сургалтын онцлог</a:t>
            </a:r>
            <a:endParaRPr lang="ko-KR" alt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208732" y="2894942"/>
            <a:ext cx="57599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TAI </a:t>
            </a:r>
            <a:r>
              <a:rPr lang="mn-MN" altLang="ko-KR" sz="1100" dirty="0" smtClean="0"/>
              <a:t>оношлогооны аргачлалыг туршиж үзэх боломжтой. </a:t>
            </a:r>
            <a:endParaRPr lang="en-US" altLang="ko-KR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100" dirty="0" smtClean="0"/>
              <a:t>БНСУ-д бүртгэлтэй сертификат олгогдож дэлхийн хаана ч уг тестийг ашиглах боломжтой. 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100" dirty="0" smtClean="0"/>
              <a:t>МУ дахь </a:t>
            </a:r>
            <a:r>
              <a:rPr lang="en-US" altLang="ko-KR" sz="1100" dirty="0">
                <a:solidFill>
                  <a:prstClr val="black"/>
                </a:solidFill>
              </a:rPr>
              <a:t>TAI </a:t>
            </a:r>
            <a:r>
              <a:rPr lang="mn-MN" altLang="ko-KR" sz="1100" dirty="0" smtClean="0">
                <a:solidFill>
                  <a:prstClr val="black"/>
                </a:solidFill>
              </a:rPr>
              <a:t> </a:t>
            </a:r>
            <a:r>
              <a:rPr lang="mn-MN" altLang="ko-KR" sz="1100" dirty="0" smtClean="0"/>
              <a:t>тестийн </a:t>
            </a:r>
            <a:r>
              <a:rPr lang="en-US" altLang="ko-KR" sz="1100" dirty="0" smtClean="0"/>
              <a:t>distributor</a:t>
            </a:r>
            <a:r>
              <a:rPr lang="mn-MN" altLang="ko-KR" sz="1100" dirty="0" smtClean="0"/>
              <a:t> болох боломжтой. </a:t>
            </a:r>
            <a:endParaRPr lang="en-US" altLang="ko-KR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SELECTION (</a:t>
            </a:r>
            <a:r>
              <a:rPr lang="mn-MN" altLang="ko-KR" sz="1100" dirty="0" smtClean="0"/>
              <a:t>монгол хэл дээрх</a:t>
            </a:r>
            <a:r>
              <a:rPr lang="en-US" altLang="ko-KR" sz="1100" dirty="0" smtClean="0"/>
              <a:t>)</a:t>
            </a:r>
            <a:r>
              <a:rPr lang="mn-MN" altLang="ko-KR" sz="1100" dirty="0" smtClean="0"/>
              <a:t> номыг бэлгэнд авна. </a:t>
            </a:r>
            <a:endParaRPr lang="ko-KR" alt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07985" y="1688338"/>
            <a:ext cx="1629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200" dirty="0" smtClean="0"/>
              <a:t>Сургалтын зорилго </a:t>
            </a:r>
            <a:endParaRPr lang="ko-KR" alt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1159469" y="2011998"/>
            <a:ext cx="56985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100" dirty="0" smtClean="0"/>
              <a:t>Зан төлвийн тест болон чадамжийн тестийг байгууллагынхаа СШ-д ашиглах боломжтой. 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TAI </a:t>
            </a:r>
            <a:r>
              <a:rPr lang="mn-MN" altLang="ko-KR" sz="1100" dirty="0" smtClean="0"/>
              <a:t>тестийн талаар ойлголттой болж тестийн үр дүнг хэрхэн тайлж ойлгох вэ, </a:t>
            </a:r>
            <a:endParaRPr lang="en-US" altLang="ko-KR" sz="1100" dirty="0" smtClean="0"/>
          </a:p>
          <a:p>
            <a:r>
              <a:rPr lang="en-US" altLang="ko-KR" sz="1100" dirty="0"/>
              <a:t> </a:t>
            </a:r>
            <a:r>
              <a:rPr lang="en-US" altLang="ko-KR" sz="1100" dirty="0" smtClean="0"/>
              <a:t>    </a:t>
            </a:r>
            <a:r>
              <a:rPr lang="ko-KR" altLang="en-US" sz="1100" dirty="0" smtClean="0"/>
              <a:t> </a:t>
            </a:r>
            <a:r>
              <a:rPr lang="mn-MN" altLang="ko-KR" sz="1100" dirty="0" smtClean="0"/>
              <a:t>хүний нөөцийн үйл ажиллагаанд хэрхэн ашиглаж болох талаар суралцах болно. </a:t>
            </a:r>
            <a:endParaRPr lang="en-US" altLang="ko-KR" sz="1100" dirty="0" smtClean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814377"/>
              </p:ext>
            </p:extLst>
          </p:nvPr>
        </p:nvGraphicFramePr>
        <p:xfrm>
          <a:off x="763791" y="4204955"/>
          <a:ext cx="4927004" cy="252126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183343"/>
                <a:gridCol w="2100991"/>
                <a:gridCol w="1642670"/>
              </a:tblGrid>
              <a:tr h="273381">
                <a:tc>
                  <a:txBody>
                    <a:bodyPr/>
                    <a:lstStyle/>
                    <a:p>
                      <a:pPr algn="ctr" latinLnBrk="1"/>
                      <a:r>
                        <a:rPr lang="mn-MN" altLang="ko-KR" sz="1100" dirty="0" smtClean="0">
                          <a:solidFill>
                            <a:schemeClr val="tx1"/>
                          </a:solidFill>
                        </a:rPr>
                        <a:t>Хугацаа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mn-MN" altLang="ko-KR" sz="1100" dirty="0" smtClean="0">
                          <a:solidFill>
                            <a:schemeClr val="tx1"/>
                          </a:solidFill>
                        </a:rPr>
                        <a:t>Агуулга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mn-MN" altLang="ko-KR" sz="1100" dirty="0" smtClean="0">
                          <a:solidFill>
                            <a:schemeClr val="tx1"/>
                          </a:solidFill>
                        </a:rPr>
                        <a:t>Тайлбар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33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10:00-10:30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1100" dirty="0" smtClean="0"/>
                        <a:t>Танилцах</a:t>
                      </a:r>
                      <a:r>
                        <a:rPr lang="mn-MN" altLang="ko-KR" sz="1100" baseline="0" dirty="0" smtClean="0"/>
                        <a:t> цаг 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10:30-11:30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1100" dirty="0" smtClean="0"/>
                        <a:t>СШ-ын тест гэж юу вэ?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11:30-12:00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1100" dirty="0" smtClean="0"/>
                        <a:t>Өөрийн үр дүнтэй</a:t>
                      </a:r>
                      <a:r>
                        <a:rPr lang="mn-MN" altLang="ko-KR" sz="1100" baseline="0" dirty="0" smtClean="0"/>
                        <a:t> танилцах 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1100" dirty="0" smtClean="0"/>
                        <a:t>Зөвлөмж</a:t>
                      </a:r>
                      <a:r>
                        <a:rPr lang="mn-MN" altLang="ko-KR" sz="1100" baseline="0" dirty="0" smtClean="0"/>
                        <a:t> 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12:00-13:00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1100" dirty="0" smtClean="0"/>
                        <a:t>Өдрийн</a:t>
                      </a:r>
                      <a:r>
                        <a:rPr lang="mn-MN" altLang="ko-KR" sz="1100" baseline="0" dirty="0" smtClean="0"/>
                        <a:t> хоол 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13:00-14:00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TAI </a:t>
                      </a:r>
                      <a:r>
                        <a:rPr lang="mn-MN" altLang="ko-KR" sz="1100" dirty="0" smtClean="0"/>
                        <a:t>тестийн тухай ойлголт</a:t>
                      </a:r>
                      <a:r>
                        <a:rPr lang="ko-KR" altLang="en-US" sz="1100" dirty="0" smtClean="0"/>
                        <a:t> </a:t>
                      </a:r>
                      <a:r>
                        <a:rPr lang="en-US" altLang="ko-KR" sz="1100" dirty="0" smtClean="0"/>
                        <a:t>(</a:t>
                      </a:r>
                      <a:r>
                        <a:rPr lang="mn-MN" altLang="ko-KR" sz="1100" dirty="0" smtClean="0"/>
                        <a:t>зан төлвийн,</a:t>
                      </a:r>
                      <a:r>
                        <a:rPr lang="mn-MN" altLang="ko-KR" sz="1100" baseline="0" dirty="0" smtClean="0"/>
                        <a:t> чадамжийн тест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61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14:00-15:00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15:00-16:00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en-US" altLang="ko-KR" sz="1100" dirty="0" smtClean="0"/>
                    </a:p>
                    <a:p>
                      <a:pPr latinLnBrk="1"/>
                      <a:r>
                        <a:rPr lang="mn-MN" altLang="ko-KR" sz="1100" dirty="0" smtClean="0"/>
                        <a:t>Тестийг ашиглах, дүн шинжилгээ хийх дадлага</a:t>
                      </a:r>
                      <a:r>
                        <a:rPr lang="mn-MN" altLang="ko-KR" sz="1100" baseline="0" dirty="0" smtClean="0"/>
                        <a:t> ажил 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mn-MN" altLang="ko-KR" sz="1100" dirty="0" smtClean="0"/>
                    </a:p>
                    <a:p>
                      <a:pPr latinLnBrk="1"/>
                      <a:r>
                        <a:rPr lang="mn-MN" altLang="ko-KR" sz="1100" dirty="0" smtClean="0"/>
                        <a:t>Ярилцлагын дадлага ажил 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16:00-17:00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78220" y="3927956"/>
            <a:ext cx="240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200" dirty="0"/>
              <a:t>Сургалтын агуулга ба хөтөлбөр 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1957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105235" y="426163"/>
            <a:ext cx="2593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TAI  </a:t>
            </a:r>
            <a:r>
              <a:rPr lang="mn-MN" altLang="ko-KR" dirty="0" smtClean="0"/>
              <a:t>Тестийн танилцуулга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428192" y="1022155"/>
            <a:ext cx="6071389" cy="132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mn-MN" altLang="ko-KR" sz="1050" dirty="0" smtClean="0">
                <a:solidFill>
                  <a:srgbClr val="000000"/>
                </a:solidFill>
                <a:latin typeface="맑은 고딕" panose="020B0503020000020004" pitchFamily="50" charset="-127"/>
                <a:cs typeface="Arial" charset="0"/>
              </a:rPr>
              <a:t>Сэтгэлзүйн тест гэдэг нь</a:t>
            </a:r>
            <a:r>
              <a:rPr lang="ko-KR" altLang="en-US" sz="1050" dirty="0" smtClean="0">
                <a:solidFill>
                  <a:srgbClr val="000000"/>
                </a:solidFill>
                <a:latin typeface="맑은 고딕" panose="020B0503020000020004" pitchFamily="50" charset="-127"/>
                <a:cs typeface="Arial" charset="0"/>
              </a:rPr>
              <a:t> </a:t>
            </a:r>
            <a:endParaRPr lang="en-US" altLang="ko-KR" sz="1050" dirty="0" smtClean="0">
              <a:solidFill>
                <a:srgbClr val="000000"/>
              </a:solidFill>
              <a:latin typeface="맑은 고딕" panose="020B0503020000020004" pitchFamily="50" charset="-127"/>
              <a:cs typeface="Arial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ko-KR" sz="1050" dirty="0" smtClean="0">
                <a:solidFill>
                  <a:srgbClr val="000000"/>
                </a:solidFill>
                <a:latin typeface="맑은 고딕" panose="020B0503020000020004" pitchFamily="50" charset="-127"/>
                <a:cs typeface="Arial" charset="0"/>
              </a:rPr>
              <a:t>- </a:t>
            </a:r>
            <a:r>
              <a:rPr lang="ko-KR" altLang="en-US" sz="1050" dirty="0" smtClean="0">
                <a:solidFill>
                  <a:srgbClr val="000000"/>
                </a:solidFill>
                <a:latin typeface="맑은 고딕" panose="020B0503020000020004" pitchFamily="50" charset="-127"/>
                <a:cs typeface="Arial" charset="0"/>
              </a:rPr>
              <a:t> </a:t>
            </a:r>
            <a:r>
              <a:rPr lang="mn-MN" altLang="ko-KR" sz="1050" dirty="0" smtClean="0">
                <a:solidFill>
                  <a:srgbClr val="000000"/>
                </a:solidFill>
                <a:latin typeface="맑은 고딕" panose="020B0503020000020004" pitchFamily="50" charset="-127"/>
                <a:cs typeface="Arial" charset="0"/>
              </a:rPr>
              <a:t>Хүний агуулж буй дотоод шинж чанарыг тодорхойлох арга бөгөөд ажил үүрэг гүйцэтгэхэд шаардагдах чанарыг тухайн хүн хэдий хэр хэмжээнд агуулж байна вэ гэдгийг тодорхойлдог шинжлэх ухааны арга юм. </a:t>
            </a:r>
            <a:r>
              <a:rPr lang="en-US" altLang="ko-KR" sz="1050" dirty="0" smtClean="0">
                <a:solidFill>
                  <a:srgbClr val="000000"/>
                </a:solidFill>
                <a:latin typeface="맑은 고딕" panose="020B0503020000020004" pitchFamily="50" charset="-127"/>
                <a:cs typeface="Arial" charset="0"/>
              </a:rPr>
              <a:t> 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ko-KR" sz="1050" dirty="0" smtClean="0">
                <a:solidFill>
                  <a:srgbClr val="000000"/>
                </a:solidFill>
                <a:latin typeface="맑은 고딕" panose="020B0503020000020004" pitchFamily="50" charset="-127"/>
                <a:cs typeface="Arial" charset="0"/>
              </a:rPr>
              <a:t>- </a:t>
            </a:r>
            <a:r>
              <a:rPr lang="ko-KR" altLang="en-US" sz="1050" dirty="0" smtClean="0">
                <a:solidFill>
                  <a:srgbClr val="000000"/>
                </a:solidFill>
                <a:latin typeface="맑은 고딕" panose="020B0503020000020004" pitchFamily="50" charset="-127"/>
                <a:cs typeface="Arial" charset="0"/>
              </a:rPr>
              <a:t> </a:t>
            </a:r>
            <a:r>
              <a:rPr lang="mn-MN" altLang="ko-KR" sz="1050" dirty="0" smtClean="0">
                <a:solidFill>
                  <a:srgbClr val="000000"/>
                </a:solidFill>
                <a:latin typeface="맑은 고딕" panose="020B0503020000020004" pitchFamily="50" charset="-127"/>
                <a:cs typeface="Arial" charset="0"/>
              </a:rPr>
              <a:t>Зан төлвийн тест ба чадамжийн тест хэмээх хоёр ангилалтай ба хүний нөөцийн сонгон шалгаруулалт, үнэлгээ, сургалт хөгжилд өргөн хэрэглэгдэнэ. </a:t>
            </a:r>
            <a:endParaRPr lang="ko-KR" altLang="ko-KR" sz="1050" dirty="0">
              <a:solidFill>
                <a:srgbClr val="000000"/>
              </a:solidFill>
              <a:latin typeface="맑은 고딕" panose="020B0503020000020004" pitchFamily="50" charset="-127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192" y="2408528"/>
            <a:ext cx="622778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/>
              <a:t>TAI </a:t>
            </a:r>
            <a:r>
              <a:rPr lang="mn-MN" altLang="ko-KR" sz="1050" b="1" dirty="0" smtClean="0"/>
              <a:t>Тестийн онцлог </a:t>
            </a:r>
            <a:endParaRPr lang="en-US" altLang="ko-KR" sz="1050" b="1" dirty="0"/>
          </a:p>
          <a:p>
            <a:pPr marL="342900" indent="-342900">
              <a:buFontTx/>
              <a:buAutoNum type="arabicPeriod"/>
            </a:pPr>
            <a:r>
              <a:rPr lang="en-US" altLang="ko-KR" sz="1050" dirty="0"/>
              <a:t>Experience: </a:t>
            </a:r>
            <a:r>
              <a:rPr lang="en-US" altLang="ko-KR" sz="1050" b="1" dirty="0" smtClean="0">
                <a:latin typeface="맑은 고딕" panose="020B0503020000020004" pitchFamily="50" charset="-127"/>
              </a:rPr>
              <a:t>10</a:t>
            </a:r>
            <a:r>
              <a:rPr lang="mn-MN" altLang="ko-KR" sz="1050" b="1" dirty="0" smtClean="0">
                <a:latin typeface="맑은 고딕" panose="020B0503020000020004" pitchFamily="50" charset="-127"/>
              </a:rPr>
              <a:t> гаруй жил сэтгэлзүйн тест боловсруулж сонгон шалгаруулалтын кейс судалгаа хийсэн туршлага дээрээ үндэслэн боловсруулсан ОУ-ын сэтгэлзүйн тест юм. </a:t>
            </a:r>
            <a:r>
              <a:rPr lang="ko-KR" altLang="en-US" sz="1050" b="1" dirty="0" smtClean="0">
                <a:latin typeface="맑은 고딕" panose="020B0503020000020004" pitchFamily="50" charset="-127"/>
              </a:rPr>
              <a:t> </a:t>
            </a:r>
            <a:endParaRPr lang="en-US" altLang="ko-KR" sz="1050" b="1" dirty="0">
              <a:latin typeface="맑은 고딕" panose="020B0503020000020004" pitchFamily="50" charset="-127"/>
            </a:endParaRPr>
          </a:p>
          <a:p>
            <a:pPr marL="342900" indent="-342900">
              <a:buAutoNum type="arabicPeriod"/>
            </a:pPr>
            <a:r>
              <a:rPr lang="en-US" altLang="ko-KR" sz="1050" dirty="0"/>
              <a:t>Global Reach: </a:t>
            </a:r>
            <a:r>
              <a:rPr lang="mn-MN" altLang="ko-KR" sz="1050" dirty="0" smtClean="0"/>
              <a:t>Англи, Солонгос, Монгол хэл дээр тест өгөх боломжийг бүрдүүлсэнээрээ Азид анхдагч болж чадсан. 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en-US" altLang="ko-KR" sz="1050" dirty="0"/>
              <a:t>Technology: </a:t>
            </a:r>
            <a:r>
              <a:rPr lang="mn-MN" altLang="ko-KR" sz="1050" dirty="0" smtClean="0"/>
              <a:t>Тестийг онлайнаар өгөх тул цаг хугацаа хэмнэнэ, ажил, гэр тэр ч бүү хэл дэлхийн хаанаас ч өгөх боломжтой. 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en-US" altLang="ko-KR" sz="1050" dirty="0"/>
              <a:t>Research: </a:t>
            </a:r>
            <a:r>
              <a:rPr lang="mn-MN" altLang="ko-KR" sz="1050" dirty="0" smtClean="0"/>
              <a:t>Бүхий л салбар, бүх түвшний ажилтнуудыг хамарсан судалгааны арвин сан хөмрөгтэй, сүүлийн үеийн судалгаануудын үр дүн, ажлын байрны кейсүүдийг ашиглан байнга шинэчлэн засварладаг болно. </a:t>
            </a:r>
            <a:endParaRPr lang="en-US" altLang="ko-KR" sz="1050" dirty="0"/>
          </a:p>
        </p:txBody>
      </p:sp>
      <p:pic>
        <p:nvPicPr>
          <p:cNvPr id="30" name="그림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574" y="5119148"/>
            <a:ext cx="453506" cy="1322087"/>
          </a:xfrm>
          <a:prstGeom prst="rect">
            <a:avLst/>
          </a:prstGeom>
        </p:spPr>
      </p:pic>
      <p:sp>
        <p:nvSpPr>
          <p:cNvPr id="31" name="직사각형 30"/>
          <p:cNvSpPr/>
          <p:nvPr/>
        </p:nvSpPr>
        <p:spPr>
          <a:xfrm>
            <a:off x="1299028" y="5545727"/>
            <a:ext cx="1872208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Тестийн нэр</a:t>
            </a:r>
            <a:r>
              <a:rPr lang="ko-KR" altLang="en-US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TAIPI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Зорилго</a:t>
            </a:r>
            <a:r>
              <a:rPr lang="ko-KR" altLang="en-US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Гүйцэтгэлд, дасан зохицолд эерэг болон сөрөг нөлөө үзүүлэх зан хандлагын хүчин зүйлс юу юу байна гэдгийг оношилно. </a:t>
            </a:r>
            <a:endParaRPr lang="en-US" altLang="ko-KR" sz="105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Юуг тод-х вэ?</a:t>
            </a:r>
            <a:r>
              <a:rPr lang="ko-KR" altLang="en-US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Ажлын байранд энгийн үед илрэх зан авир, стресстэй буюу хэвийн бус үед илрэх зан авир зэргийг тодорхойлно. </a:t>
            </a:r>
            <a:endParaRPr lang="en-US" altLang="ko-KR" sz="105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433</a:t>
            </a: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асуулт </a:t>
            </a:r>
            <a:endParaRPr lang="en-US" altLang="ko-KR" sz="105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5334995" y="4627547"/>
            <a:ext cx="121837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Тестийн нэр</a:t>
            </a:r>
            <a:r>
              <a:rPr lang="ko-KR" altLang="en-US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TAIAT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Зорилго</a:t>
            </a:r>
            <a:r>
              <a:rPr lang="ko-KR" altLang="en-US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Гүйцэтгэл, ажлын ур чадварт шууд нөлөө үзүүлдэг ур чадварын хүчин зүйлсийг оношилно. </a:t>
            </a:r>
            <a:endParaRPr lang="en-US" altLang="ko-KR" sz="105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mn-MN" altLang="ko-KR" sz="10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Юуг тод-х вэ?</a:t>
            </a:r>
            <a:r>
              <a:rPr lang="ko-KR" altLang="en-US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Ажлын гүйцэтгэлд нөлөөлдөг оюуны суурь чадамжийг тодорхойлно. </a:t>
            </a:r>
            <a:endParaRPr lang="en-US" altLang="ko-KR" sz="105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хэсэг</a:t>
            </a:r>
            <a:r>
              <a:rPr lang="en-US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хэсэг тус бүр </a:t>
            </a:r>
            <a:r>
              <a:rPr lang="en-US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30</a:t>
            </a: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асуулттай</a:t>
            </a:r>
            <a:r>
              <a:rPr lang="en-US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нь </a:t>
            </a:r>
            <a:r>
              <a:rPr lang="en-US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1set </a:t>
            </a:r>
            <a:r>
              <a:rPr lang="mn-MN" altLang="ko-KR" sz="10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болно. </a:t>
            </a:r>
            <a:endParaRPr lang="en-US" altLang="ko-KR" sz="105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73" y="5491910"/>
            <a:ext cx="1122955" cy="162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867" y="4627547"/>
            <a:ext cx="1125171" cy="162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35" name="그룹 34"/>
          <p:cNvGrpSpPr/>
          <p:nvPr/>
        </p:nvGrpSpPr>
        <p:grpSpPr>
          <a:xfrm>
            <a:off x="3349789" y="4862480"/>
            <a:ext cx="360000" cy="360000"/>
            <a:chOff x="5969658" y="3429926"/>
            <a:chExt cx="504056" cy="504056"/>
          </a:xfrm>
        </p:grpSpPr>
        <p:sp>
          <p:nvSpPr>
            <p:cNvPr id="36" name="타원 35"/>
            <p:cNvSpPr/>
            <p:nvPr/>
          </p:nvSpPr>
          <p:spPr>
            <a:xfrm>
              <a:off x="6042538" y="3501048"/>
              <a:ext cx="360000" cy="360000"/>
            </a:xfrm>
            <a:prstGeom prst="ellipse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969696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2925993" fontAlgn="auto" latinLnBrk="0">
                <a:spcBef>
                  <a:spcPts val="0"/>
                </a:spcBef>
                <a:spcAft>
                  <a:spcPts val="0"/>
                </a:spcAft>
              </a:pPr>
              <a:endParaRPr kumimoji="0" lang="ko-KR" altLang="en-US" sz="2400" b="1" kern="0">
                <a:solidFill>
                  <a:schemeClr val="tx1">
                    <a:lumMod val="50000"/>
                    <a:lumOff val="50000"/>
                  </a:schemeClr>
                </a:solidFill>
                <a:latin typeface="Open Sans"/>
                <a:ea typeface="굴림" charset="-127"/>
              </a:endParaRPr>
            </a:p>
          </p:txBody>
        </p:sp>
        <p:sp>
          <p:nvSpPr>
            <p:cNvPr id="37" name="타원 36"/>
            <p:cNvSpPr/>
            <p:nvPr/>
          </p:nvSpPr>
          <p:spPr>
            <a:xfrm>
              <a:off x="6078538" y="3537048"/>
              <a:ext cx="288000" cy="288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rgbClr val="969696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2925993" fontAlgn="auto" latinLnBrk="0">
                <a:spcBef>
                  <a:spcPts val="0"/>
                </a:spcBef>
                <a:spcAft>
                  <a:spcPts val="0"/>
                </a:spcAft>
              </a:pPr>
              <a:endParaRPr kumimoji="0" lang="ko-KR" altLang="en-US" sz="1400" b="1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/>
                <a:ea typeface="굴림" charset="-127"/>
              </a:endParaRPr>
            </a:p>
          </p:txBody>
        </p:sp>
        <p:cxnSp>
          <p:nvCxnSpPr>
            <p:cNvPr id="38" name="직선 연결선 37"/>
            <p:cNvCxnSpPr/>
            <p:nvPr/>
          </p:nvCxnSpPr>
          <p:spPr>
            <a:xfrm>
              <a:off x="5969658" y="3685902"/>
              <a:ext cx="504056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>
              <a:off x="5970552" y="3681954"/>
              <a:ext cx="504056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그룹 39"/>
          <p:cNvGrpSpPr/>
          <p:nvPr/>
        </p:nvGrpSpPr>
        <p:grpSpPr>
          <a:xfrm>
            <a:off x="3380327" y="5420191"/>
            <a:ext cx="360000" cy="360000"/>
            <a:chOff x="5969658" y="3429926"/>
            <a:chExt cx="504056" cy="504056"/>
          </a:xfrm>
        </p:grpSpPr>
        <p:sp>
          <p:nvSpPr>
            <p:cNvPr id="41" name="타원 40"/>
            <p:cNvSpPr/>
            <p:nvPr/>
          </p:nvSpPr>
          <p:spPr>
            <a:xfrm>
              <a:off x="6042538" y="3501048"/>
              <a:ext cx="360000" cy="360000"/>
            </a:xfrm>
            <a:prstGeom prst="ellipse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969696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2925993" fontAlgn="auto" latinLnBrk="0">
                <a:spcBef>
                  <a:spcPts val="0"/>
                </a:spcBef>
                <a:spcAft>
                  <a:spcPts val="0"/>
                </a:spcAft>
              </a:pPr>
              <a:endParaRPr kumimoji="0" lang="ko-KR" altLang="en-US" sz="2400" b="1" kern="0">
                <a:solidFill>
                  <a:schemeClr val="tx1">
                    <a:lumMod val="50000"/>
                    <a:lumOff val="50000"/>
                  </a:schemeClr>
                </a:solidFill>
                <a:latin typeface="Open Sans"/>
                <a:ea typeface="굴림" charset="-127"/>
              </a:endParaRPr>
            </a:p>
          </p:txBody>
        </p:sp>
        <p:sp>
          <p:nvSpPr>
            <p:cNvPr id="42" name="타원 41"/>
            <p:cNvSpPr/>
            <p:nvPr/>
          </p:nvSpPr>
          <p:spPr>
            <a:xfrm>
              <a:off x="6078538" y="3537048"/>
              <a:ext cx="288000" cy="288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rgbClr val="969696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2925993" fontAlgn="auto" latinLnBrk="0">
                <a:spcBef>
                  <a:spcPts val="0"/>
                </a:spcBef>
                <a:spcAft>
                  <a:spcPts val="0"/>
                </a:spcAft>
              </a:pPr>
              <a:endParaRPr kumimoji="0" lang="ko-KR" altLang="en-US" sz="1400" b="1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/>
                <a:ea typeface="굴림" charset="-127"/>
              </a:endParaRPr>
            </a:p>
          </p:txBody>
        </p:sp>
        <p:cxnSp>
          <p:nvCxnSpPr>
            <p:cNvPr id="43" name="직선 연결선 42"/>
            <p:cNvCxnSpPr/>
            <p:nvPr/>
          </p:nvCxnSpPr>
          <p:spPr>
            <a:xfrm>
              <a:off x="5969658" y="3685902"/>
              <a:ext cx="504056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직선 연결선 43"/>
            <p:cNvCxnSpPr/>
            <p:nvPr/>
          </p:nvCxnSpPr>
          <p:spPr>
            <a:xfrm rot="5400000">
              <a:off x="5970552" y="3681954"/>
              <a:ext cx="504056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꺾인 연결선 44"/>
          <p:cNvCxnSpPr>
            <a:stCxn id="41" idx="2"/>
            <a:endCxn id="33" idx="0"/>
          </p:cNvCxnSpPr>
          <p:nvPr/>
        </p:nvCxnSpPr>
        <p:spPr>
          <a:xfrm rot="10800000">
            <a:off x="737552" y="5491910"/>
            <a:ext cx="2694827" cy="107634"/>
          </a:xfrm>
          <a:prstGeom prst="bentConnector4">
            <a:avLst>
              <a:gd name="adj1" fmla="val 39582"/>
              <a:gd name="adj2" fmla="val 312386"/>
            </a:avLst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꺾인 연결선 45"/>
          <p:cNvCxnSpPr>
            <a:stCxn id="36" idx="0"/>
            <a:endCxn id="34" idx="0"/>
          </p:cNvCxnSpPr>
          <p:nvPr/>
        </p:nvCxnSpPr>
        <p:spPr>
          <a:xfrm rot="5400000" flipH="1" flipV="1">
            <a:off x="3995061" y="4162884"/>
            <a:ext cx="285729" cy="1215056"/>
          </a:xfrm>
          <a:prstGeom prst="bentConnector3">
            <a:avLst>
              <a:gd name="adj1" fmla="val 180006"/>
            </a:avLst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9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</TotalTime>
  <Words>534</Words>
  <Application>Microsoft Office PowerPoint</Application>
  <PresentationFormat>On-screen Show (4:3)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굴림</vt:lpstr>
      <vt:lpstr>맑은 고딕</vt:lpstr>
      <vt:lpstr>Open Sans</vt:lpstr>
      <vt:lpstr>Arial</vt:lpstr>
      <vt:lpstr>Calibri</vt:lpstr>
      <vt:lpstr>Calibri Light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shafali_dn</cp:lastModifiedBy>
  <cp:revision>36</cp:revision>
  <dcterms:created xsi:type="dcterms:W3CDTF">2016-05-03T02:21:50Z</dcterms:created>
  <dcterms:modified xsi:type="dcterms:W3CDTF">2016-05-16T00:50:40Z</dcterms:modified>
</cp:coreProperties>
</file>