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7" r:id="rId3"/>
  </p:sldIdLst>
  <p:sldSz cx="6858000" cy="9144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2DE63D5-997A-4646-A377-4702673A728D}" styleName="밝은 스타일 2 - 강조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667" autoAdjust="0"/>
    <p:restoredTop sz="94660"/>
  </p:normalViewPr>
  <p:slideViewPr>
    <p:cSldViewPr snapToGrid="0">
      <p:cViewPr varScale="1">
        <p:scale>
          <a:sx n="56" d="100"/>
          <a:sy n="56" d="100"/>
        </p:scale>
        <p:origin x="2136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721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04222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2920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08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17889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41726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93631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88757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0863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18594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2103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2EC6E8-1F2D-4532-AE2E-91E32E4AC260}" type="datetimeFigureOut">
              <a:rPr lang="ko-KR" altLang="en-US" smtClean="0"/>
              <a:t>2016-05-16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0943F-8B9D-48D9-9CF8-E38CA68FCE5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3103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542929" y="152135"/>
            <a:ext cx="3553152" cy="3694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ko-KR" sz="1801" b="1" dirty="0" smtClean="0"/>
              <a:t>Interviewer Certification </a:t>
            </a:r>
            <a:r>
              <a:rPr lang="en-US" altLang="ko-KR" sz="1801" b="1" dirty="0"/>
              <a:t>Workshop</a:t>
            </a:r>
            <a:endParaRPr lang="ko-KR" altLang="en-US" sz="1801" b="1" dirty="0"/>
          </a:p>
        </p:txBody>
      </p:sp>
      <p:sp>
        <p:nvSpPr>
          <p:cNvPr id="8" name="TextBox 7"/>
          <p:cNvSpPr txBox="1"/>
          <p:nvPr/>
        </p:nvSpPr>
        <p:spPr>
          <a:xfrm>
            <a:off x="395026" y="660094"/>
            <a:ext cx="569001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b="1" dirty="0" smtClean="0"/>
              <a:t>“</a:t>
            </a:r>
            <a:r>
              <a:rPr lang="mn-MN" altLang="ko-KR" sz="1600" b="1" dirty="0" smtClean="0"/>
              <a:t>Өнгөрсөн үе бол ирээдүй юм</a:t>
            </a:r>
            <a:r>
              <a:rPr lang="en-US" altLang="ko-KR" sz="1600" b="1" dirty="0" smtClean="0"/>
              <a:t>” </a:t>
            </a:r>
            <a:r>
              <a:rPr lang="mn-MN" altLang="ko-KR" sz="1600" b="1" dirty="0" smtClean="0"/>
              <a:t>Ур чадвар чиглэсэн ярилцлага</a:t>
            </a:r>
            <a:endParaRPr lang="en-US" altLang="ko-KR" sz="1600" b="1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607985" y="2046886"/>
            <a:ext cx="156754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200" dirty="0" smtClean="0"/>
              <a:t>Сургалтын онцлог </a:t>
            </a:r>
            <a:endParaRPr lang="ko-KR" altLang="en-US" sz="1200" dirty="0"/>
          </a:p>
        </p:txBody>
      </p:sp>
      <p:sp>
        <p:nvSpPr>
          <p:cNvPr id="22" name="TextBox 21"/>
          <p:cNvSpPr txBox="1"/>
          <p:nvPr/>
        </p:nvSpPr>
        <p:spPr>
          <a:xfrm>
            <a:off x="916807" y="2228220"/>
            <a:ext cx="5490606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>
                <a:ea typeface="KoPub돋움체 Medium" panose="02020603020101020101" pitchFamily="18" charset="-127"/>
              </a:rPr>
              <a:t>Сонгон шалгаруулалтад шаардлагатай ур чадварын тухай ойлголт өгнө. </a:t>
            </a:r>
            <a:endParaRPr lang="en-US" altLang="ko-KR" sz="1100" dirty="0">
              <a:ea typeface="KoPub돋움체 Medium" panose="02020603020101020101" pitchFamily="18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>
                <a:ea typeface="KoPub돋움체 Medium" panose="02020603020101020101" pitchFamily="18" charset="-127"/>
              </a:rPr>
              <a:t>Асуулт тавих арга барилыг эзэмшиж дүгнэлтэд алдаа гарах магадлалыг багасган </a:t>
            </a:r>
          </a:p>
          <a:p>
            <a:r>
              <a:rPr lang="mn-MN" altLang="ko-KR" sz="1100" dirty="0">
                <a:ea typeface="KoPub돋움체 Medium" panose="02020603020101020101" pitchFamily="18" charset="-127"/>
              </a:rPr>
              <a:t> </a:t>
            </a:r>
            <a:r>
              <a:rPr lang="mn-MN" altLang="ko-KR" sz="1100" dirty="0" smtClean="0">
                <a:ea typeface="KoPub돋움체 Medium" panose="02020603020101020101" pitchFamily="18" charset="-127"/>
              </a:rPr>
              <a:t>    ярилцлагын найдвартай байдал, хүчин төгөлдөр байдлыг хангах чадвар эзэмшинэ. </a:t>
            </a:r>
            <a:endParaRPr lang="en-US" altLang="ko-KR" sz="1100" dirty="0">
              <a:ea typeface="KoPub돋움체 Medium" panose="02020603020101020101" pitchFamily="18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>
                <a:ea typeface="KoPub돋움체 Medium" panose="02020603020101020101" pitchFamily="18" charset="-127"/>
              </a:rPr>
              <a:t>Ярилцлага авах чадвараа хөгжүүлж </a:t>
            </a:r>
            <a:r>
              <a:rPr lang="ko-KR" altLang="en-US" sz="1100" dirty="0" smtClean="0">
                <a:ea typeface="KoPub돋움체 Medium" panose="02020603020101020101" pitchFamily="18" charset="-127"/>
              </a:rPr>
              <a:t>“</a:t>
            </a:r>
            <a:r>
              <a:rPr lang="en-US" altLang="ko-KR" sz="1100" dirty="0">
                <a:ea typeface="KoPub돋움체 Medium" panose="02020603020101020101" pitchFamily="18" charset="-127"/>
              </a:rPr>
              <a:t>Right </a:t>
            </a:r>
            <a:r>
              <a:rPr lang="en-US" altLang="ko-KR" sz="1100" dirty="0" smtClean="0">
                <a:ea typeface="KoPub돋움체 Medium" panose="02020603020101020101" pitchFamily="18" charset="-127"/>
              </a:rPr>
              <a:t>Person”</a:t>
            </a:r>
            <a:r>
              <a:rPr lang="mn-MN" altLang="ko-KR" sz="1100" dirty="0" smtClean="0">
                <a:ea typeface="KoPub돋움체 Medium" panose="02020603020101020101" pitchFamily="18" charset="-127"/>
              </a:rPr>
              <a:t> сонгоход хувь нэмэр оруулна. </a:t>
            </a:r>
            <a:endParaRPr lang="en-US" altLang="ko-KR" sz="1100" dirty="0" smtClean="0">
              <a:ea typeface="KoPub돋움체 Medium" panose="02020603020101020101" pitchFamily="18" charset="-127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altLang="ko-KR" sz="1100" dirty="0">
              <a:ea typeface="KoPub돋움체 Medium" panose="02020603020101020101" pitchFamily="18" charset="-127"/>
            </a:endParaRPr>
          </a:p>
          <a:p>
            <a:r>
              <a:rPr lang="en-US" altLang="ko-KR" sz="1100" dirty="0" smtClean="0"/>
              <a:t>* SELECTION (</a:t>
            </a:r>
            <a:r>
              <a:rPr lang="mn-MN" altLang="ko-KR" sz="1100" dirty="0" smtClean="0"/>
              <a:t>монгол хэл дээрх</a:t>
            </a:r>
            <a:r>
              <a:rPr lang="en-US" altLang="ko-KR" sz="1100" dirty="0" smtClean="0"/>
              <a:t>)</a:t>
            </a:r>
            <a:r>
              <a:rPr lang="ko-KR" altLang="en-US" sz="1100" dirty="0" smtClean="0"/>
              <a:t> </a:t>
            </a:r>
            <a:r>
              <a:rPr lang="mn-MN" altLang="ko-KR" sz="1100" dirty="0" smtClean="0"/>
              <a:t>номыг бэлгэнд авна. </a:t>
            </a:r>
            <a:endParaRPr lang="en-US" altLang="ko-KR" sz="1100" dirty="0" smtClean="0"/>
          </a:p>
          <a:p>
            <a:r>
              <a:rPr lang="en-US" altLang="ko-KR" sz="1100" dirty="0" smtClean="0"/>
              <a:t>*</a:t>
            </a:r>
            <a:r>
              <a:rPr lang="mn-MN" altLang="ko-KR" sz="1100" dirty="0" smtClean="0"/>
              <a:t> </a:t>
            </a:r>
            <a:r>
              <a:rPr lang="en-US" altLang="ko-KR" sz="1100" dirty="0" smtClean="0"/>
              <a:t>Korean Association of Assessor</a:t>
            </a:r>
            <a:r>
              <a:rPr lang="mn-MN" altLang="ko-KR" sz="1100" dirty="0" smtClean="0"/>
              <a:t>-оос сертификат</a:t>
            </a:r>
            <a:r>
              <a:rPr lang="mn-MN" altLang="ko-KR" sz="1100" dirty="0"/>
              <a:t> </a:t>
            </a:r>
            <a:r>
              <a:rPr lang="mn-MN" altLang="ko-KR" sz="1100" dirty="0" smtClean="0"/>
              <a:t>олгоно. </a:t>
            </a:r>
            <a:r>
              <a:rPr lang="ko-KR" altLang="en-US" sz="1100" dirty="0" smtClean="0"/>
              <a:t> </a:t>
            </a:r>
            <a:endParaRPr lang="en-US" altLang="ko-KR" sz="1100" dirty="0" smtClean="0"/>
          </a:p>
          <a:p>
            <a:r>
              <a:rPr lang="en-US" altLang="ko-KR" sz="1100" dirty="0"/>
              <a:t>* </a:t>
            </a:r>
            <a:r>
              <a:rPr lang="mn-MN" altLang="ko-KR" sz="1100" dirty="0" smtClean="0"/>
              <a:t>Сургалт </a:t>
            </a:r>
            <a:r>
              <a:rPr lang="en-US" altLang="ko-KR" sz="1100" dirty="0" smtClean="0"/>
              <a:t>Korean </a:t>
            </a:r>
            <a:r>
              <a:rPr lang="en-US" altLang="ko-KR" sz="1100" dirty="0"/>
              <a:t>Association of </a:t>
            </a:r>
            <a:r>
              <a:rPr lang="en-US" altLang="ko-KR" sz="1100" dirty="0" smtClean="0"/>
              <a:t>Assessor</a:t>
            </a:r>
            <a:r>
              <a:rPr lang="mn-MN" altLang="ko-KR" sz="1100" dirty="0" smtClean="0"/>
              <a:t>-ны итгэмжлэгдсэн хөтөлбөрийн дагуу явагдана. </a:t>
            </a:r>
            <a:endParaRPr lang="ko-KR" altLang="en-US" sz="1100" dirty="0"/>
          </a:p>
        </p:txBody>
      </p:sp>
      <p:sp>
        <p:nvSpPr>
          <p:cNvPr id="23" name="TextBox 22"/>
          <p:cNvSpPr txBox="1"/>
          <p:nvPr/>
        </p:nvSpPr>
        <p:spPr>
          <a:xfrm>
            <a:off x="604314" y="1137147"/>
            <a:ext cx="162993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200" dirty="0" smtClean="0"/>
              <a:t>Сургалтын зорилго </a:t>
            </a:r>
            <a:endParaRPr lang="ko-KR" altLang="en-US" sz="1200" dirty="0"/>
          </a:p>
        </p:txBody>
      </p:sp>
      <p:sp>
        <p:nvSpPr>
          <p:cNvPr id="16" name="TextBox 15"/>
          <p:cNvSpPr txBox="1"/>
          <p:nvPr/>
        </p:nvSpPr>
        <p:spPr>
          <a:xfrm>
            <a:off x="915428" y="1414146"/>
            <a:ext cx="5065810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/>
              <a:t>Сонгон шалгаруулалтаар ярилцлага авах ур чадварыг эзэмшүүлнэ. </a:t>
            </a:r>
            <a:endParaRPr lang="en-US" altLang="ko-KR" sz="110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/>
              <a:t>Ярилцлагын асуулт боловсруулж ярилцлагын үйл явцыг зөв зохион байгуулах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100" dirty="0" smtClean="0"/>
              <a:t>арга техник эзэмшүүлнэ. </a:t>
            </a:r>
            <a:endParaRPr lang="en-US" altLang="ko-KR" sz="1100" dirty="0" smtClean="0"/>
          </a:p>
        </p:txBody>
      </p:sp>
      <p:graphicFrame>
        <p:nvGraphicFramePr>
          <p:cNvPr id="20" name="표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577756"/>
              </p:ext>
            </p:extLst>
          </p:nvPr>
        </p:nvGraphicFramePr>
        <p:xfrm>
          <a:off x="838080" y="4074475"/>
          <a:ext cx="5680040" cy="3560592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1078961"/>
                <a:gridCol w="1524392"/>
                <a:gridCol w="3076687"/>
              </a:tblGrid>
              <a:tr h="272497"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050" dirty="0" smtClean="0">
                          <a:solidFill>
                            <a:schemeClr val="tx1"/>
                          </a:solidFill>
                        </a:rPr>
                        <a:t>Хугацаа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050" dirty="0" smtClean="0">
                          <a:solidFill>
                            <a:schemeClr val="tx1"/>
                          </a:solidFill>
                        </a:rPr>
                        <a:t>Агуулга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mn-MN" altLang="ko-KR" sz="1050" dirty="0" smtClean="0">
                          <a:solidFill>
                            <a:schemeClr val="tx1"/>
                          </a:solidFill>
                        </a:rPr>
                        <a:t>Дэлгэрэнгүй</a:t>
                      </a:r>
                      <a:endParaRPr lang="ko-KR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215503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09:30-10:00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900" dirty="0" smtClean="0"/>
                        <a:t>Танилцах</a:t>
                      </a:r>
                      <a:r>
                        <a:rPr lang="mn-MN" altLang="ko-KR" sz="900" baseline="0" dirty="0" smtClean="0"/>
                        <a:t> цаг 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438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10:00-11:00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900" dirty="0" smtClean="0"/>
                        <a:t>СШ-ын</a:t>
                      </a:r>
                      <a:r>
                        <a:rPr lang="mn-MN" altLang="ko-KR" sz="900" baseline="0" dirty="0" smtClean="0"/>
                        <a:t> ярилцлага ба дүгнэх ур чадварын тухай ойлголт 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900" dirty="0" smtClean="0"/>
                        <a:t>Сонгон</a:t>
                      </a:r>
                      <a:r>
                        <a:rPr lang="mn-MN" altLang="ko-KR" sz="900" baseline="0" dirty="0" smtClean="0"/>
                        <a:t> шалгаруулалт гэж юу вэ?</a:t>
                      </a:r>
                      <a:endParaRPr lang="en-US" altLang="ko-KR" sz="900" dirty="0" smtClean="0"/>
                    </a:p>
                    <a:p>
                      <a:pPr latinLnBrk="1"/>
                      <a:r>
                        <a:rPr lang="mn-MN" altLang="ko-KR" sz="900" dirty="0" smtClean="0"/>
                        <a:t>Ярилцлага гэж юу вэ? </a:t>
                      </a:r>
                    </a:p>
                    <a:p>
                      <a:pPr latinLnBrk="1"/>
                      <a:r>
                        <a:rPr lang="mn-MN" altLang="ko-KR" sz="900" dirty="0" smtClean="0"/>
                        <a:t>Ур чадвар гэж юу вэ? 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536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900" dirty="0" smtClean="0"/>
                        <a:t>11:00-12:00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900" dirty="0" smtClean="0"/>
                        <a:t>Асуулт тавьж дүгнэх чадвар 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900" dirty="0" smtClean="0"/>
                        <a:t>Ярилцлагаар ажил горилогчийг оновчтой</a:t>
                      </a:r>
                      <a:r>
                        <a:rPr lang="mn-MN" altLang="ko-KR" sz="900" baseline="0" dirty="0" smtClean="0"/>
                        <a:t> дүгнэх нь </a:t>
                      </a:r>
                      <a:endParaRPr lang="en-US" altLang="ko-KR" sz="900" dirty="0" smtClean="0"/>
                    </a:p>
                    <a:p>
                      <a:pPr latinLnBrk="1"/>
                      <a:r>
                        <a:rPr lang="mn-MN" altLang="ko-KR" sz="900" dirty="0" smtClean="0"/>
                        <a:t>Асуултын хэлбэр, хэв маяг </a:t>
                      </a:r>
                      <a:endParaRPr lang="en-US" altLang="ko-KR" sz="900" dirty="0" smtClean="0"/>
                    </a:p>
                    <a:p>
                      <a:pPr latinLnBrk="1"/>
                      <a:r>
                        <a:rPr lang="mn-MN" altLang="ko-KR" sz="900" dirty="0" smtClean="0"/>
                        <a:t>Нэмэлт</a:t>
                      </a:r>
                      <a:r>
                        <a:rPr lang="mn-MN" altLang="ko-KR" sz="900" baseline="0" dirty="0" smtClean="0"/>
                        <a:t> асуултыг хэрхэн тавих вэ? </a:t>
                      </a:r>
                      <a:endParaRPr lang="en-US" altLang="ko-KR" sz="900" dirty="0" smtClean="0"/>
                    </a:p>
                    <a:p>
                      <a:pPr latinLnBrk="1"/>
                      <a:r>
                        <a:rPr lang="mn-MN" altLang="ko-KR" sz="900" baseline="0" dirty="0" smtClean="0"/>
                        <a:t>Дүгнэх, үнэлгээ хийх чадварт суралцах нь  </a:t>
                      </a:r>
                      <a:endParaRPr lang="ko-KR" altLang="en-US" sz="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/>
                        <a:t>12:00-13:00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latinLnBrk="1"/>
                      <a:r>
                        <a:rPr lang="mn-MN" altLang="ko-KR" sz="1050" dirty="0" smtClean="0"/>
                        <a:t>Өдрийн</a:t>
                      </a:r>
                      <a:r>
                        <a:rPr lang="mn-MN" altLang="ko-KR" sz="1050" baseline="0" dirty="0" smtClean="0"/>
                        <a:t> хоол 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1770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/>
                        <a:t>13:00-14:00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/>
                        <a:t>BEI</a:t>
                      </a:r>
                      <a:r>
                        <a:rPr lang="en-US" altLang="ko-KR" sz="1050" baseline="0" dirty="0" smtClean="0"/>
                        <a:t> </a:t>
                      </a:r>
                      <a:r>
                        <a:rPr lang="mn-MN" altLang="ko-KR" sz="1050" baseline="0" dirty="0" smtClean="0"/>
                        <a:t>хийх чадвар 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/>
                        <a:t>BEI</a:t>
                      </a:r>
                      <a:r>
                        <a:rPr lang="mn-MN" altLang="ko-KR" sz="1050" dirty="0" smtClean="0"/>
                        <a:t>-ийн</a:t>
                      </a:r>
                      <a:r>
                        <a:rPr lang="mn-MN" altLang="ko-KR" sz="1050" baseline="0" dirty="0" smtClean="0"/>
                        <a:t> тухай ойлголт </a:t>
                      </a:r>
                      <a:endParaRPr lang="en-US" altLang="ko-KR" sz="1050" dirty="0" smtClean="0"/>
                    </a:p>
                    <a:p>
                      <a:pPr latinLnBrk="1"/>
                      <a:r>
                        <a:rPr lang="en-US" altLang="ko-KR" sz="1050" dirty="0" smtClean="0"/>
                        <a:t>BEI</a:t>
                      </a:r>
                      <a:r>
                        <a:rPr lang="mn-MN" altLang="ko-KR" sz="1050" dirty="0" smtClean="0"/>
                        <a:t>-ийн гол, нэмэлт асуулт</a:t>
                      </a:r>
                      <a:r>
                        <a:rPr lang="mn-MN" altLang="ko-KR" sz="1050" baseline="0" dirty="0" smtClean="0"/>
                        <a:t> боловсруулах аргачлал </a:t>
                      </a:r>
                      <a:endParaRPr lang="en-US" altLang="ko-KR" sz="1050" dirty="0" smtClean="0"/>
                    </a:p>
                    <a:p>
                      <a:pPr latinLnBrk="1"/>
                      <a:r>
                        <a:rPr lang="mn-MN" altLang="ko-KR" sz="1050" dirty="0" smtClean="0"/>
                        <a:t>Товч намтарт суурилсан ярилцлагын асуултыг хэрхэн бэлдэх вэ? 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46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/>
                        <a:t>14:00-15:00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050" dirty="0" smtClean="0"/>
                        <a:t>Ярилцлага удирдан</a:t>
                      </a:r>
                      <a:r>
                        <a:rPr lang="mn-MN" altLang="ko-KR" sz="1050" baseline="0" dirty="0" smtClean="0"/>
                        <a:t> явуулах чадвар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050" dirty="0" smtClean="0"/>
                        <a:t>Ярилцагчийн үүрэг</a:t>
                      </a:r>
                      <a:r>
                        <a:rPr lang="en-US" altLang="ko-KR" sz="1050" dirty="0" smtClean="0"/>
                        <a:t>/</a:t>
                      </a:r>
                      <a:r>
                        <a:rPr lang="mn-MN" altLang="ko-KR" sz="1050" dirty="0" smtClean="0"/>
                        <a:t>ярилцлага авах чадвар</a:t>
                      </a:r>
                      <a:r>
                        <a:rPr lang="ko-KR" altLang="en-US" sz="1050" dirty="0" smtClean="0"/>
                        <a:t>/</a:t>
                      </a:r>
                      <a:r>
                        <a:rPr lang="mn-MN" altLang="ko-KR" sz="1050" dirty="0" smtClean="0"/>
                        <a:t>харилцааны чадвар </a:t>
                      </a:r>
                      <a:endParaRPr lang="en-US" altLang="ko-KR" sz="1050" dirty="0" smtClean="0"/>
                    </a:p>
                    <a:p>
                      <a:pPr latinLnBrk="1"/>
                      <a:r>
                        <a:rPr lang="mn-MN" altLang="ko-KR" sz="1050" dirty="0" smtClean="0"/>
                        <a:t>Ярилцлагын үед гардаг алдаа</a:t>
                      </a:r>
                      <a:r>
                        <a:rPr lang="mn-MN" altLang="ko-KR" sz="1050" baseline="0" dirty="0" smtClean="0"/>
                        <a:t> ба шийдэл</a:t>
                      </a:r>
                      <a:endParaRPr lang="en-US" altLang="ko-KR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2497">
                <a:tc>
                  <a:txBody>
                    <a:bodyPr/>
                    <a:lstStyle/>
                    <a:p>
                      <a:pPr latinLnBrk="1"/>
                      <a:r>
                        <a:rPr lang="en-US" altLang="ko-KR" sz="1050" dirty="0" smtClean="0"/>
                        <a:t>15:00-17:00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050" dirty="0" smtClean="0"/>
                        <a:t>Дадлага</a:t>
                      </a:r>
                      <a:r>
                        <a:rPr lang="mn-MN" altLang="ko-KR" sz="1050" baseline="0" dirty="0" smtClean="0"/>
                        <a:t> ажил </a:t>
                      </a:r>
                      <a:endParaRPr lang="ko-KR" altLang="en-US" sz="105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atinLnBrk="1"/>
                      <a:r>
                        <a:rPr lang="mn-MN" altLang="ko-KR" sz="1050" dirty="0" smtClean="0"/>
                        <a:t>Ярилцлага хийх дадлага ажил </a:t>
                      </a:r>
                      <a:endParaRPr lang="en-US" altLang="ko-KR" sz="105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578220" y="3734312"/>
            <a:ext cx="240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mn-MN" altLang="ko-KR" sz="1200" dirty="0" smtClean="0"/>
              <a:t>Сургалтын агуулга ба хөтөлбөр </a:t>
            </a:r>
            <a:endParaRPr lang="ko-KR" altLang="en-US" sz="1200" dirty="0"/>
          </a:p>
        </p:txBody>
      </p:sp>
      <p:sp>
        <p:nvSpPr>
          <p:cNvPr id="13" name="TextBox 12"/>
          <p:cNvSpPr txBox="1"/>
          <p:nvPr/>
        </p:nvSpPr>
        <p:spPr>
          <a:xfrm>
            <a:off x="915428" y="7609470"/>
            <a:ext cx="5757920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n-MN" altLang="ko-KR" sz="1100" dirty="0" smtClean="0"/>
              <a:t>Багш</a:t>
            </a:r>
            <a:r>
              <a:rPr lang="en-US" altLang="ko-KR" sz="1100" dirty="0" smtClean="0"/>
              <a:t>: </a:t>
            </a:r>
            <a:r>
              <a:rPr lang="mn-MN" altLang="ko-KR" sz="1100" dirty="0" smtClean="0"/>
              <a:t>И Ён Сог </a:t>
            </a:r>
            <a:r>
              <a:rPr lang="en-US" altLang="ko-KR" sz="1100" dirty="0" smtClean="0"/>
              <a:t>(</a:t>
            </a:r>
            <a:r>
              <a:rPr lang="mn-MN" altLang="ko-KR" sz="1100" dirty="0" smtClean="0"/>
              <a:t>Байгууллагын сэтгэлзүйн ухааны доктор</a:t>
            </a:r>
            <a:r>
              <a:rPr lang="en-US" altLang="ko-KR" sz="1100" dirty="0" smtClean="0"/>
              <a:t>,</a:t>
            </a:r>
            <a:r>
              <a:rPr lang="mn-MN" altLang="ko-KR" sz="1100" dirty="0" smtClean="0"/>
              <a:t> </a:t>
            </a:r>
            <a:r>
              <a:rPr lang="en-US" altLang="ko-KR" sz="1100" dirty="0" smtClean="0"/>
              <a:t>ORP </a:t>
            </a:r>
            <a:r>
              <a:rPr lang="mn-MN" altLang="ko-KR" sz="1100" dirty="0" smtClean="0"/>
              <a:t>Институтын ерөнхий захирал</a:t>
            </a:r>
            <a:r>
              <a:rPr lang="en-US" altLang="ko-KR" sz="1100" dirty="0" smtClean="0"/>
              <a:t>)</a:t>
            </a:r>
          </a:p>
          <a:p>
            <a:r>
              <a:rPr lang="en-US" altLang="ko-KR" sz="1100" dirty="0"/>
              <a:t> </a:t>
            </a:r>
            <a:r>
              <a:rPr lang="en-US" altLang="ko-KR" sz="1100" dirty="0" smtClean="0"/>
              <a:t>          </a:t>
            </a:r>
            <a:r>
              <a:rPr lang="mn-MN" altLang="ko-KR" sz="1100" dirty="0" smtClean="0"/>
              <a:t>Юү Хи Жэ </a:t>
            </a:r>
            <a:r>
              <a:rPr lang="en-US" altLang="ko-KR" sz="1100" dirty="0" smtClean="0"/>
              <a:t>(</a:t>
            </a:r>
            <a:r>
              <a:rPr lang="mn-MN" altLang="ko-KR" sz="1100" dirty="0" smtClean="0"/>
              <a:t>СҮХолбооны тэргүүн, </a:t>
            </a:r>
            <a:r>
              <a:rPr lang="en-US" altLang="ko-KR" sz="1100" dirty="0" smtClean="0"/>
              <a:t>ORP Mongolia</a:t>
            </a:r>
            <a:r>
              <a:rPr lang="mn-MN" altLang="ko-KR" sz="1100" dirty="0" smtClean="0"/>
              <a:t> төлөөлөгчийн газрын захирал</a:t>
            </a:r>
            <a:r>
              <a:rPr lang="en-US" altLang="ko-KR" sz="1100" dirty="0" smtClean="0"/>
              <a:t>)</a:t>
            </a:r>
          </a:p>
          <a:p>
            <a:r>
              <a:rPr lang="mn-MN" altLang="ko-KR" sz="1100" dirty="0" smtClean="0"/>
              <a:t>Оролцогч</a:t>
            </a:r>
            <a:r>
              <a:rPr lang="en-US" altLang="ko-KR" sz="1100" dirty="0" smtClean="0"/>
              <a:t>: </a:t>
            </a:r>
            <a:r>
              <a:rPr lang="mn-MN" altLang="ko-KR" sz="1100" dirty="0" smtClean="0"/>
              <a:t>Гүйцэтгэх захирал, төрийн болон төрийн өмчит газрын удирдлагууд, Хүний нөөцийн газрын захирал, хэлтсийн дарга, Монголын хүний нөөцийн салбарын зөвлөхүүд </a:t>
            </a:r>
            <a:endParaRPr lang="en-US" altLang="ko-KR" sz="1100" dirty="0" smtClean="0"/>
          </a:p>
          <a:p>
            <a:r>
              <a:rPr lang="mn-MN" altLang="ko-KR" sz="1100" dirty="0" smtClean="0"/>
              <a:t>Хэзээ</a:t>
            </a:r>
            <a:r>
              <a:rPr lang="en-US" altLang="ko-KR" sz="1100" dirty="0" smtClean="0"/>
              <a:t>: 2016</a:t>
            </a:r>
            <a:r>
              <a:rPr lang="mn-MN" altLang="ko-KR" sz="1100" dirty="0" smtClean="0"/>
              <a:t>.0</a:t>
            </a:r>
            <a:r>
              <a:rPr lang="en-US" altLang="ko-KR" sz="1100" dirty="0" smtClean="0"/>
              <a:t>6</a:t>
            </a:r>
            <a:r>
              <a:rPr lang="mn-MN" altLang="ko-KR" sz="1100" dirty="0" smtClean="0"/>
              <a:t>.</a:t>
            </a:r>
            <a:r>
              <a:rPr lang="en-US" altLang="ko-KR" sz="1100" dirty="0" smtClean="0"/>
              <a:t>14(</a:t>
            </a:r>
            <a:r>
              <a:rPr lang="mn-MN" altLang="ko-KR" sz="1100" dirty="0" smtClean="0"/>
              <a:t>Мяг</a:t>
            </a:r>
            <a:r>
              <a:rPr lang="en-US" altLang="ko-KR" sz="1100" dirty="0" smtClean="0"/>
              <a:t>) 09:30-17:00</a:t>
            </a:r>
          </a:p>
          <a:p>
            <a:r>
              <a:rPr lang="mn-MN" altLang="ko-KR" sz="1100" dirty="0" smtClean="0"/>
              <a:t>Хаана</a:t>
            </a:r>
            <a:r>
              <a:rPr lang="en-US" altLang="ko-KR" sz="1100" dirty="0" smtClean="0"/>
              <a:t>:</a:t>
            </a:r>
            <a:r>
              <a:rPr lang="mn-MN" altLang="ko-KR" sz="1100" dirty="0" smtClean="0"/>
              <a:t> Бишрэлт зочид буудлын сургалтын танхим </a:t>
            </a:r>
            <a:endParaRPr lang="en-US" altLang="ko-KR" sz="1100" dirty="0" smtClean="0"/>
          </a:p>
          <a:p>
            <a:r>
              <a:rPr lang="mn-MN" altLang="ko-KR" sz="1100" dirty="0" smtClean="0"/>
              <a:t>Төлбөр</a:t>
            </a:r>
            <a:r>
              <a:rPr lang="en-US" altLang="ko-KR" sz="1100" dirty="0" smtClean="0"/>
              <a:t>: 5</a:t>
            </a:r>
            <a:r>
              <a:rPr lang="mn-MN" altLang="ko-KR" sz="1100" dirty="0" smtClean="0"/>
              <a:t>0,000 төгрөг </a:t>
            </a:r>
            <a:r>
              <a:rPr lang="en-US" altLang="ko-KR" sz="1100" dirty="0" smtClean="0"/>
              <a:t>(</a:t>
            </a:r>
            <a:r>
              <a:rPr lang="mn-MN" altLang="ko-KR" sz="1100" dirty="0" smtClean="0"/>
              <a:t>Голомт банк, Түмэндэмбэрэл Даваасүрэн</a:t>
            </a:r>
            <a:r>
              <a:rPr lang="mn-MN" altLang="ko-KR" sz="1100" dirty="0" smtClean="0"/>
              <a:t>,</a:t>
            </a:r>
            <a:r>
              <a:rPr lang="en-US" altLang="ko-KR" sz="1100"/>
              <a:t> 2025-101-367)</a:t>
            </a:r>
            <a:endParaRPr lang="en-US" altLang="ko-KR" sz="1100" dirty="0" smtClean="0"/>
          </a:p>
          <a:p>
            <a:r>
              <a:rPr lang="mn-MN" altLang="ko-KR" sz="1100" dirty="0" smtClean="0"/>
              <a:t>Холбоо барих</a:t>
            </a:r>
            <a:r>
              <a:rPr lang="en-US" altLang="ko-KR" sz="1100" dirty="0" smtClean="0"/>
              <a:t>:</a:t>
            </a:r>
            <a:r>
              <a:rPr lang="mn-MN" altLang="ko-KR" sz="1100" dirty="0" smtClean="0"/>
              <a:t> 9100-3549 </a:t>
            </a:r>
            <a:endParaRPr lang="en-US" altLang="ko-KR" sz="1100" dirty="0" smtClean="0"/>
          </a:p>
          <a:p>
            <a:endParaRPr lang="en-US" altLang="ko-KR" sz="11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564878" y="8824443"/>
            <a:ext cx="11117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200" dirty="0" smtClean="0"/>
              <a:t>ORP Mongolia </a:t>
            </a:r>
          </a:p>
        </p:txBody>
      </p:sp>
    </p:spTree>
    <p:extLst>
      <p:ext uri="{BB962C8B-B14F-4D97-AF65-F5344CB8AC3E}">
        <p14:creationId xmlns:p14="http://schemas.microsoft.com/office/powerpoint/2010/main" val="351957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60995" y="213990"/>
            <a:ext cx="35557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altLang="ko-KR" dirty="0" smtClean="0"/>
              <a:t>Ярилцлага буюу</a:t>
            </a:r>
            <a:r>
              <a:rPr lang="en-US" altLang="ko-KR" b="1" dirty="0" smtClean="0">
                <a:solidFill>
                  <a:srgbClr val="000000"/>
                </a:solidFill>
              </a:rPr>
              <a:t> </a:t>
            </a:r>
            <a:r>
              <a:rPr lang="en-US" altLang="ko-KR" b="1" dirty="0">
                <a:solidFill>
                  <a:srgbClr val="000000"/>
                </a:solidFill>
              </a:rPr>
              <a:t>Interview </a:t>
            </a:r>
            <a:r>
              <a:rPr lang="mn-MN" altLang="ko-KR" dirty="0" smtClean="0">
                <a:solidFill>
                  <a:srgbClr val="000000"/>
                </a:solidFill>
              </a:rPr>
              <a:t>гэдэг нь</a:t>
            </a:r>
            <a:endParaRPr lang="ko-KR" altLang="en-US" dirty="0"/>
          </a:p>
        </p:txBody>
      </p:sp>
      <p:sp>
        <p:nvSpPr>
          <p:cNvPr id="3" name="직사각형 2"/>
          <p:cNvSpPr/>
          <p:nvPr/>
        </p:nvSpPr>
        <p:spPr>
          <a:xfrm>
            <a:off x="217467" y="670121"/>
            <a:ext cx="6444703" cy="10064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03319" lvl="0" indent="-403319" algn="ctr">
              <a:spcBef>
                <a:spcPct val="20000"/>
              </a:spcBef>
              <a:defRPr/>
            </a:pPr>
            <a:r>
              <a:rPr lang="mn-MN" altLang="ko-KR" sz="1100" b="1" dirty="0" smtClean="0">
                <a:latin typeface="+mn-ea"/>
              </a:rPr>
              <a:t>Ярилцлага гэдэг нь</a:t>
            </a:r>
            <a:r>
              <a:rPr lang="en-US" altLang="ko-KR" sz="1100" b="1" dirty="0" smtClean="0">
                <a:latin typeface="+mn-ea"/>
              </a:rPr>
              <a:t> </a:t>
            </a:r>
            <a:r>
              <a:rPr lang="mn-MN" altLang="ko-KR" sz="1100" b="1" dirty="0" smtClean="0">
                <a:latin typeface="+mn-ea"/>
              </a:rPr>
              <a:t>байгууллагаас гаргасан АЖИЛТНЫ ЗАГВАР-тай холбогдуулан </a:t>
            </a:r>
            <a:r>
              <a:rPr lang="ko-KR" altLang="en-US" sz="1100" b="1" dirty="0" smtClean="0">
                <a:latin typeface="+mn-ea"/>
              </a:rPr>
              <a:t> </a:t>
            </a:r>
            <a:endParaRPr lang="en-US" altLang="ko-KR" sz="1100" b="1" dirty="0">
              <a:latin typeface="+mn-ea"/>
            </a:endParaRPr>
          </a:p>
          <a:p>
            <a:pPr marL="273050" lvl="0" algn="ctr">
              <a:spcBef>
                <a:spcPct val="20000"/>
              </a:spcBef>
              <a:defRPr/>
            </a:pPr>
            <a:r>
              <a:rPr lang="ko-KR" altLang="en-US" sz="1100" b="1" dirty="0">
                <a:latin typeface="+mn-ea"/>
              </a:rPr>
              <a:t>     </a:t>
            </a:r>
            <a:r>
              <a:rPr lang="mn-MN" altLang="ko-KR" sz="1100" b="1" dirty="0" smtClean="0">
                <a:latin typeface="+mn-ea"/>
              </a:rPr>
              <a:t>ажил горилогчийн хувьд өөрийгөө тухайн ажлын байранд тавьж буй шаардлагад нийцнэ гэдгийг нотлох боломжийг олгодог, </a:t>
            </a:r>
            <a:endParaRPr lang="en-US" altLang="ko-KR" sz="1100" b="1" dirty="0">
              <a:latin typeface="+mn-ea"/>
            </a:endParaRPr>
          </a:p>
          <a:p>
            <a:pPr marL="273050" lvl="0" algn="ctr">
              <a:spcBef>
                <a:spcPct val="20000"/>
              </a:spcBef>
              <a:defRPr/>
            </a:pPr>
            <a:r>
              <a:rPr lang="ko-KR" altLang="en-US" sz="1100" b="1" dirty="0">
                <a:latin typeface="+mn-ea"/>
              </a:rPr>
              <a:t>     </a:t>
            </a:r>
            <a:r>
              <a:rPr lang="mn-MN" altLang="ko-KR" sz="1100" b="1" dirty="0" smtClean="0">
                <a:latin typeface="+mn-ea"/>
              </a:rPr>
              <a:t>харин байгууллага буюу ярилцагчийн хувьд АЖИЛТНЫ ЗАГВАРТ нийцүүлэн ажил горилогчоос шаардлагатай мэдээллийг цуглуулж үнэлгээ дүгнэлт хийх үйл явц юм. </a:t>
            </a:r>
            <a:r>
              <a:rPr lang="ko-KR" altLang="en-US" sz="1100" b="1" dirty="0" smtClean="0">
                <a:latin typeface="+mn-ea"/>
              </a:rPr>
              <a:t> </a:t>
            </a:r>
            <a:endParaRPr lang="en-US" altLang="ko-KR" sz="1100" b="1" dirty="0">
              <a:latin typeface="+mn-ea"/>
            </a:endParaRPr>
          </a:p>
        </p:txBody>
      </p:sp>
      <p:sp>
        <p:nvSpPr>
          <p:cNvPr id="26" name="모서리가 둥근 직사각형 25"/>
          <p:cNvSpPr/>
          <p:nvPr/>
        </p:nvSpPr>
        <p:spPr>
          <a:xfrm>
            <a:off x="3658994" y="2086769"/>
            <a:ext cx="2322257" cy="2348665"/>
          </a:xfrm>
          <a:prstGeom prst="roundRect">
            <a:avLst>
              <a:gd name="adj" fmla="val 7603"/>
            </a:avLst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+mn-ea"/>
            </a:endParaRPr>
          </a:p>
        </p:txBody>
      </p:sp>
      <p:sp>
        <p:nvSpPr>
          <p:cNvPr id="27" name="모서리가 둥근 직사각형 26"/>
          <p:cNvSpPr/>
          <p:nvPr/>
        </p:nvSpPr>
        <p:spPr>
          <a:xfrm>
            <a:off x="735486" y="2064953"/>
            <a:ext cx="2322257" cy="2348664"/>
          </a:xfrm>
          <a:prstGeom prst="roundRect">
            <a:avLst>
              <a:gd name="adj" fmla="val 7603"/>
            </a:avLst>
          </a:prstGeom>
          <a:solidFill>
            <a:schemeClr val="bg1"/>
          </a:solidFill>
          <a:ln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+mn-ea"/>
            </a:endParaRPr>
          </a:p>
        </p:txBody>
      </p:sp>
      <p:sp>
        <p:nvSpPr>
          <p:cNvPr id="28" name="Rectangle 83"/>
          <p:cNvSpPr>
            <a:spLocks noChangeArrowheads="1"/>
          </p:cNvSpPr>
          <p:nvPr/>
        </p:nvSpPr>
        <p:spPr bwMode="gray">
          <a:xfrm>
            <a:off x="800356" y="2123050"/>
            <a:ext cx="2257387" cy="900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mn-MN" altLang="ko-KR" sz="1050" b="1" dirty="0" smtClean="0">
                <a:latin typeface="+mn-ea"/>
                <a:ea typeface="+mn-ea"/>
              </a:rPr>
              <a:t>Өөрийн орчин нөхцөл, амжилт бүтээл, сонирхол, мөн ажил мэргэжилтэй холбоотой үйл ажиллагааны талаар танилцуулах боломж олгох</a:t>
            </a:r>
            <a:endParaRPr lang="ko-KR" altLang="en-US" sz="1050" b="1" dirty="0">
              <a:latin typeface="+mn-ea"/>
              <a:ea typeface="+mn-ea"/>
            </a:endParaRPr>
          </a:p>
        </p:txBody>
      </p:sp>
      <p:sp>
        <p:nvSpPr>
          <p:cNvPr id="29" name="Rectangle 84"/>
          <p:cNvSpPr>
            <a:spLocks noChangeArrowheads="1"/>
          </p:cNvSpPr>
          <p:nvPr/>
        </p:nvSpPr>
        <p:spPr bwMode="gray">
          <a:xfrm>
            <a:off x="3800517" y="2127129"/>
            <a:ext cx="2039215" cy="1061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mn-MN" altLang="ko-KR" sz="1050" b="1" kern="0" dirty="0" smtClean="0">
                <a:solidFill>
                  <a:srgbClr val="000000"/>
                </a:solidFill>
                <a:latin typeface="+mn-ea"/>
                <a:ea typeface="+mn-ea"/>
              </a:rPr>
              <a:t>Байгууллагаас чухалчлан үздэг ажил горилогчийн хандлага, чадамж, ур чадварын талаарх мэдээллийг илүү нарийвчлан асуух, судлах </a:t>
            </a:r>
            <a:endParaRPr lang="en-US" sz="1050" b="1" kern="0" dirty="0">
              <a:solidFill>
                <a:srgbClr val="000000"/>
              </a:solidFill>
              <a:latin typeface="+mn-ea"/>
              <a:ea typeface="+mn-ea"/>
            </a:endParaRPr>
          </a:p>
        </p:txBody>
      </p:sp>
      <p:sp>
        <p:nvSpPr>
          <p:cNvPr id="47" name="모서리가 둥근 직사각형 46"/>
          <p:cNvSpPr/>
          <p:nvPr/>
        </p:nvSpPr>
        <p:spPr>
          <a:xfrm>
            <a:off x="827868" y="3137968"/>
            <a:ext cx="2118553" cy="1136870"/>
          </a:xfrm>
          <a:prstGeom prst="roundRect">
            <a:avLst>
              <a:gd name="adj" fmla="val 971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+mn-ea"/>
            </a:endParaRPr>
          </a:p>
        </p:txBody>
      </p:sp>
      <p:sp>
        <p:nvSpPr>
          <p:cNvPr id="48" name="직사각형 47"/>
          <p:cNvSpPr/>
          <p:nvPr/>
        </p:nvSpPr>
        <p:spPr>
          <a:xfrm>
            <a:off x="762283" y="3140582"/>
            <a:ext cx="2127597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6700" indent="-266700" latinLnBrk="0"/>
            <a:r>
              <a:rPr lang="en-US" altLang="ko-KR" sz="1100" b="1" dirty="0" smtClean="0">
                <a:latin typeface="+mn-ea"/>
                <a:ea typeface="+mn-ea"/>
                <a:sym typeface="Wingdings" pitchFamily="2" charset="2"/>
              </a:rPr>
              <a:t></a:t>
            </a:r>
            <a:r>
              <a:rPr lang="mn-MN" altLang="ko-KR" sz="1100" b="1" dirty="0" smtClean="0">
                <a:latin typeface="+mn-ea"/>
                <a:ea typeface="+mn-ea"/>
                <a:sym typeface="Wingdings" pitchFamily="2" charset="2"/>
              </a:rPr>
              <a:t>Ярилцлагыг шударга, эрх тэгш байдлаар явуулж ажил горилогчдод өөрийгөө илэрхийлэх хангалттай боломж олгох хэрэгтэй. </a:t>
            </a:r>
            <a:endParaRPr lang="ko-KR" altLang="en-US" sz="1100" dirty="0">
              <a:latin typeface="+mn-ea"/>
              <a:ea typeface="+mn-ea"/>
            </a:endParaRPr>
          </a:p>
        </p:txBody>
      </p:sp>
      <p:sp>
        <p:nvSpPr>
          <p:cNvPr id="51" name="모서리가 둥근 직사각형 50"/>
          <p:cNvSpPr/>
          <p:nvPr/>
        </p:nvSpPr>
        <p:spPr>
          <a:xfrm>
            <a:off x="3763850" y="3158055"/>
            <a:ext cx="2118553" cy="1159947"/>
          </a:xfrm>
          <a:prstGeom prst="roundRect">
            <a:avLst>
              <a:gd name="adj" fmla="val 9715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400" dirty="0">
              <a:latin typeface="+mn-ea"/>
            </a:endParaRPr>
          </a:p>
        </p:txBody>
      </p:sp>
      <p:sp>
        <p:nvSpPr>
          <p:cNvPr id="52" name="Text Box 57"/>
          <p:cNvSpPr txBox="1">
            <a:spLocks noChangeArrowheads="1"/>
          </p:cNvSpPr>
          <p:nvPr/>
        </p:nvSpPr>
        <p:spPr bwMode="gray">
          <a:xfrm>
            <a:off x="3800517" y="3453125"/>
            <a:ext cx="2040612" cy="14722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ko-KR" altLang="ko-KR" sz="1400" dirty="0">
              <a:solidFill>
                <a:srgbClr val="FFFFFF"/>
              </a:solidFill>
              <a:latin typeface="+mn-ea"/>
              <a:ea typeface="+mn-ea"/>
            </a:endParaRPr>
          </a:p>
        </p:txBody>
      </p:sp>
      <p:sp>
        <p:nvSpPr>
          <p:cNvPr id="55" name="직사각형 54"/>
          <p:cNvSpPr/>
          <p:nvPr/>
        </p:nvSpPr>
        <p:spPr>
          <a:xfrm>
            <a:off x="3843187" y="3207089"/>
            <a:ext cx="2058727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100" b="1" dirty="0">
                <a:latin typeface="+mn-ea"/>
                <a:ea typeface="+mn-ea"/>
                <a:sym typeface="Wingdings" pitchFamily="2" charset="2"/>
              </a:rPr>
              <a:t> </a:t>
            </a:r>
            <a:r>
              <a:rPr lang="mn-MN" altLang="ko-KR" sz="1100" b="1" dirty="0" smtClean="0">
                <a:latin typeface="+mn-ea"/>
                <a:ea typeface="+mn-ea"/>
                <a:sym typeface="Wingdings" pitchFamily="2" charset="2"/>
              </a:rPr>
              <a:t>Ярилцлагаар дамжуулж ажил горилогчоос ямар мэдээллийг дэлгэрэнгүй авах вэ гэдгээ тодорхой болгох хэрэгтэй. </a:t>
            </a:r>
            <a:endParaRPr lang="ko-KR" altLang="en-US" sz="1100" dirty="0">
              <a:latin typeface="+mn-ea"/>
              <a:ea typeface="+mn-ea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603463" y="1731215"/>
            <a:ext cx="2454280" cy="312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ctr">
              <a:lnSpc>
                <a:spcPct val="130000"/>
              </a:lnSpc>
              <a:spcAft>
                <a:spcPts val="1200"/>
              </a:spcAft>
            </a:pPr>
            <a:r>
              <a:rPr lang="mn-MN" altLang="ko-KR" sz="1100" b="1" dirty="0" smtClean="0">
                <a:latin typeface="+mn-ea"/>
                <a:ea typeface="+mn-ea"/>
              </a:rPr>
              <a:t>Ажил горилогчийн байр суурь </a:t>
            </a:r>
            <a:endParaRPr lang="en-US" altLang="ko-KR" sz="1100" b="1" dirty="0" smtClean="0">
              <a:latin typeface="+mn-ea"/>
              <a:ea typeface="+mn-ea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272486" y="1733394"/>
            <a:ext cx="3015935" cy="312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 algn="ctr">
              <a:lnSpc>
                <a:spcPct val="130000"/>
              </a:lnSpc>
              <a:spcAft>
                <a:spcPts val="1200"/>
              </a:spcAft>
            </a:pPr>
            <a:r>
              <a:rPr lang="mn-MN" altLang="ko-KR" sz="1100" b="1" dirty="0" smtClean="0">
                <a:solidFill>
                  <a:prstClr val="black"/>
                </a:solidFill>
                <a:latin typeface="+mn-ea"/>
                <a:ea typeface="+mn-ea"/>
              </a:rPr>
              <a:t>Байгууллага</a:t>
            </a:r>
            <a:r>
              <a:rPr lang="en-US" altLang="ko-KR" sz="1100" b="1" dirty="0" smtClean="0">
                <a:solidFill>
                  <a:prstClr val="black"/>
                </a:solidFill>
                <a:latin typeface="+mn-ea"/>
                <a:ea typeface="+mn-ea"/>
              </a:rPr>
              <a:t>(</a:t>
            </a:r>
            <a:r>
              <a:rPr lang="mn-MN" altLang="ko-KR" sz="1100" b="1" dirty="0" smtClean="0">
                <a:solidFill>
                  <a:prstClr val="black"/>
                </a:solidFill>
                <a:latin typeface="+mn-ea"/>
                <a:ea typeface="+mn-ea"/>
              </a:rPr>
              <a:t>ярилцагч</a:t>
            </a:r>
            <a:r>
              <a:rPr lang="en-US" altLang="ko-KR" sz="1100" b="1" dirty="0" smtClean="0">
                <a:solidFill>
                  <a:prstClr val="black"/>
                </a:solidFill>
                <a:latin typeface="+mn-ea"/>
                <a:ea typeface="+mn-ea"/>
              </a:rPr>
              <a:t>)</a:t>
            </a:r>
            <a:r>
              <a:rPr lang="mn-MN" altLang="ko-KR" sz="1100" b="1" dirty="0" smtClean="0">
                <a:solidFill>
                  <a:prstClr val="black"/>
                </a:solidFill>
                <a:latin typeface="+mn-ea"/>
                <a:ea typeface="+mn-ea"/>
              </a:rPr>
              <a:t>-ын байр суурь</a:t>
            </a:r>
            <a:endParaRPr lang="en-US" altLang="ko-KR" sz="1100" b="1" dirty="0" smtClean="0">
              <a:latin typeface="+mn-ea"/>
              <a:ea typeface="+mn-ea"/>
            </a:endParaRPr>
          </a:p>
        </p:txBody>
      </p:sp>
      <p:sp>
        <p:nvSpPr>
          <p:cNvPr id="58" name="이등변 삼각형 57"/>
          <p:cNvSpPr/>
          <p:nvPr/>
        </p:nvSpPr>
        <p:spPr>
          <a:xfrm flipV="1">
            <a:off x="1643888" y="4551744"/>
            <a:ext cx="3528392" cy="288284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59" name="TextBox 57"/>
          <p:cNvSpPr txBox="1">
            <a:spLocks noChangeArrowheads="1"/>
          </p:cNvSpPr>
          <p:nvPr/>
        </p:nvSpPr>
        <p:spPr bwMode="auto">
          <a:xfrm>
            <a:off x="1051514" y="5056334"/>
            <a:ext cx="471314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altLang="ko-KR" b="1" dirty="0" smtClean="0">
                <a:solidFill>
                  <a:srgbClr val="000000"/>
                </a:solidFill>
                <a:latin typeface="Century Gothic" pitchFamily="34" charset="0"/>
                <a:ea typeface="맑은 고딕" pitchFamily="50" charset="-127"/>
              </a:rPr>
              <a:t>B.E.I.(Behavioral Event Interview) </a:t>
            </a:r>
          </a:p>
          <a:p>
            <a:pPr algn="ctr"/>
            <a:r>
              <a:rPr lang="mn-MN" altLang="ko-KR" sz="1200" b="1" dirty="0" smtClean="0">
                <a:solidFill>
                  <a:srgbClr val="000000"/>
                </a:solidFill>
                <a:latin typeface="Century Gothic" pitchFamily="34" charset="0"/>
                <a:ea typeface="맑은 고딕" pitchFamily="50" charset="-127"/>
              </a:rPr>
              <a:t>Үйлдлийн хэв маяг буюу туршлагад суурилсан ярилцлага</a:t>
            </a:r>
            <a:endParaRPr lang="en-US" altLang="ko-KR" sz="1200" b="1" dirty="0">
              <a:solidFill>
                <a:srgbClr val="000000"/>
              </a:solidFill>
              <a:latin typeface="Century Gothic" pitchFamily="34" charset="0"/>
              <a:ea typeface="맑은 고딕" pitchFamily="50" charset="-127"/>
            </a:endParaRPr>
          </a:p>
        </p:txBody>
      </p:sp>
      <p:grpSp>
        <p:nvGrpSpPr>
          <p:cNvPr id="5" name="그룹 4"/>
          <p:cNvGrpSpPr/>
          <p:nvPr/>
        </p:nvGrpSpPr>
        <p:grpSpPr>
          <a:xfrm>
            <a:off x="2420765" y="5637578"/>
            <a:ext cx="2086312" cy="1793919"/>
            <a:chOff x="-4216326" y="1443369"/>
            <a:chExt cx="3528392" cy="4952965"/>
          </a:xfrm>
        </p:grpSpPr>
        <p:sp>
          <p:nvSpPr>
            <p:cNvPr id="60" name="이등변 삼각형 59"/>
            <p:cNvSpPr/>
            <p:nvPr/>
          </p:nvSpPr>
          <p:spPr>
            <a:xfrm flipV="1">
              <a:off x="-4216326" y="2428490"/>
              <a:ext cx="3528392" cy="3600400"/>
            </a:xfrm>
            <a:prstGeom prst="triangl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ko-KR" altLang="en-US" sz="12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1" name="모서리가 둥근 직사각형 60"/>
            <p:cNvSpPr/>
            <p:nvPr/>
          </p:nvSpPr>
          <p:spPr>
            <a:xfrm>
              <a:off x="-3568254" y="2176462"/>
              <a:ext cx="2376264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mn-MN" altLang="ko-KR" sz="11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Үндсэн асуулт</a:t>
              </a:r>
              <a:endParaRPr lang="ko-KR" altLang="en-US" sz="11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2" name="모서리가 둥근 직사각형 61"/>
            <p:cNvSpPr/>
            <p:nvPr/>
          </p:nvSpPr>
          <p:spPr>
            <a:xfrm>
              <a:off x="-3568254" y="3460605"/>
              <a:ext cx="2376264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mn-MN" altLang="ko-KR" sz="11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Фокус асуулт</a:t>
              </a:r>
              <a:endParaRPr lang="ko-KR" altLang="en-US" sz="11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3" name="모서리가 둥근 직사각형 62"/>
            <p:cNvSpPr/>
            <p:nvPr/>
          </p:nvSpPr>
          <p:spPr>
            <a:xfrm>
              <a:off x="-3568254" y="4744748"/>
              <a:ext cx="2376264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mn-MN" altLang="ko-KR" sz="11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Лавлах асуулт</a:t>
              </a:r>
              <a:endParaRPr lang="ko-KR" altLang="en-US" sz="11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4" name="모서리가 둥근 직사각형 63"/>
            <p:cNvSpPr/>
            <p:nvPr/>
          </p:nvSpPr>
          <p:spPr>
            <a:xfrm>
              <a:off x="-3568254" y="5892278"/>
              <a:ext cx="2376264" cy="504056"/>
            </a:xfrm>
            <a:prstGeom prst="round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mn-MN" altLang="ko-KR" sz="1100" b="1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Дүгнэлт</a:t>
              </a:r>
              <a:endParaRPr lang="ko-KR" altLang="en-US" sz="1100" b="1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5" name="Text Box 3"/>
            <p:cNvSpPr txBox="1">
              <a:spLocks noChangeArrowheads="1"/>
            </p:cNvSpPr>
            <p:nvPr/>
          </p:nvSpPr>
          <p:spPr bwMode="auto">
            <a:xfrm>
              <a:off x="-4066035" y="1443369"/>
              <a:ext cx="3227808" cy="7605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176213" indent="-176213" algn="ctr">
                <a:lnSpc>
                  <a:spcPct val="120000"/>
                </a:lnSpc>
                <a:spcBef>
                  <a:spcPct val="50000"/>
                </a:spcBef>
              </a:pPr>
              <a:r>
                <a:rPr kumimoji="0" lang="mn-MN" altLang="ko-KR" sz="1100" u="sng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Процесс</a:t>
              </a:r>
              <a:endParaRPr kumimoji="0" lang="en-US" altLang="ko-KR" sz="1100" b="1" u="sng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-3731686" y="1994700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❶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-3731686" y="3303443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❷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-3731686" y="4543397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❸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-3746990" y="5700176"/>
              <a:ext cx="648072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sz="1400" dirty="0" smtClean="0">
                  <a:latin typeface="맑은 고딕" panose="020B0503020000020004" pitchFamily="50" charset="-127"/>
                  <a:ea typeface="맑은 고딕" panose="020B0503020000020004" pitchFamily="50" charset="-127"/>
                </a:rPr>
                <a:t>❹</a:t>
              </a:r>
              <a:endParaRPr lang="ko-KR" altLang="en-US" sz="1400" dirty="0"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  <p:sp>
          <p:nvSpPr>
            <p:cNvPr id="70" name="모서리가 둥근 직사각형 69"/>
            <p:cNvSpPr/>
            <p:nvPr/>
          </p:nvSpPr>
          <p:spPr bwMode="auto">
            <a:xfrm>
              <a:off x="-3911706" y="3207513"/>
              <a:ext cx="3018060" cy="2396733"/>
            </a:xfrm>
            <a:prstGeom prst="roundRect">
              <a:avLst/>
            </a:prstGeom>
            <a:noFill/>
            <a:ln w="25400" cap="flat" cmpd="sng" algn="ctr">
              <a:solidFill>
                <a:schemeClr val="tx2"/>
              </a:solidFill>
              <a:prstDash val="sysDash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1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ko-KR" altLang="en-US" sz="7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endParaRP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38607" y="7875680"/>
            <a:ext cx="62235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n-MN" altLang="ko-KR" sz="1200" b="1" dirty="0" smtClean="0"/>
              <a:t>Ярилцлагын хүчин төгөлдөр байдал</a:t>
            </a:r>
            <a:r>
              <a:rPr lang="en-US" altLang="ko-KR" sz="1200" b="1" dirty="0" smtClean="0"/>
              <a:t>: </a:t>
            </a:r>
            <a:r>
              <a:rPr lang="mn-MN" altLang="ko-KR" sz="1200" b="1" dirty="0" smtClean="0"/>
              <a:t>Шилдэг ур чадварыг сонгох </a:t>
            </a:r>
            <a:r>
              <a:rPr lang="ko-KR" altLang="en-US" sz="1200" b="1" dirty="0" smtClean="0"/>
              <a:t> </a:t>
            </a:r>
            <a:endParaRPr lang="en-US" altLang="ko-KR" sz="1200" b="1" dirty="0" smtClean="0"/>
          </a:p>
          <a:p>
            <a:r>
              <a:rPr lang="mn-MN" altLang="ko-KR" sz="1200" b="1" dirty="0" smtClean="0"/>
              <a:t>Ярилцлагын шударга эрх тэгш байдал</a:t>
            </a:r>
            <a:r>
              <a:rPr lang="en-US" altLang="ko-KR" sz="1200" b="1" dirty="0" smtClean="0"/>
              <a:t>: </a:t>
            </a:r>
            <a:r>
              <a:rPr lang="mn-MN" altLang="ko-KR" sz="1200" b="1" dirty="0" smtClean="0"/>
              <a:t>Бүх ажил горилогчдод эрх тэгш боломжийг олгох </a:t>
            </a:r>
            <a:endParaRPr lang="en-US" altLang="ko-KR" sz="1200" b="1" dirty="0" smtClean="0"/>
          </a:p>
          <a:p>
            <a:r>
              <a:rPr lang="mn-MN" altLang="ko-KR" sz="1200" b="1" dirty="0" smtClean="0"/>
              <a:t>Ярилцлагын ач холбогдол</a:t>
            </a:r>
            <a:r>
              <a:rPr lang="en-US" altLang="ko-KR" sz="1200" b="1" dirty="0" smtClean="0"/>
              <a:t>: </a:t>
            </a:r>
            <a:r>
              <a:rPr lang="mn-MN" altLang="ko-KR" sz="1200" b="1" dirty="0" smtClean="0"/>
              <a:t>Ярилцагч хувийн үзэл бодолд үндэслэхгүй, бодит дүгнэлт хийх </a:t>
            </a:r>
            <a:endParaRPr lang="en-US" altLang="ko-KR" sz="1200" b="1" dirty="0" smtClean="0"/>
          </a:p>
          <a:p>
            <a:r>
              <a:rPr lang="mn-MN" altLang="ko-KR" sz="1200" b="1" dirty="0" smtClean="0"/>
              <a:t>Ярилцлагын үр өгөөж</a:t>
            </a:r>
            <a:r>
              <a:rPr lang="en-US" altLang="ko-KR" sz="1200" b="1" dirty="0" smtClean="0"/>
              <a:t>: </a:t>
            </a:r>
            <a:r>
              <a:rPr lang="mn-MN" altLang="ko-KR" sz="1200" b="1" dirty="0" smtClean="0"/>
              <a:t>Бага зардлаар өндөр үр ашиг хүртэх </a:t>
            </a:r>
            <a:endParaRPr lang="ko-KR" altLang="en-US" sz="1200" b="1" dirty="0"/>
          </a:p>
        </p:txBody>
      </p:sp>
      <p:sp>
        <p:nvSpPr>
          <p:cNvPr id="71" name="이등변 삼각형 70"/>
          <p:cNvSpPr/>
          <p:nvPr/>
        </p:nvSpPr>
        <p:spPr>
          <a:xfrm flipV="1">
            <a:off x="2133837" y="7582936"/>
            <a:ext cx="2621923" cy="118809"/>
          </a:xfrm>
          <a:prstGeom prst="triangle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159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878</TotalTime>
  <Words>529</Words>
  <Application>Microsoft Office PowerPoint</Application>
  <PresentationFormat>On-screen Show (4:3)</PresentationFormat>
  <Paragraphs>79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0" baseType="lpstr">
      <vt:lpstr>KoPub돋움체 Medium</vt:lpstr>
      <vt:lpstr>맑은 고딕</vt:lpstr>
      <vt:lpstr>Arial</vt:lpstr>
      <vt:lpstr>Calibri</vt:lpstr>
      <vt:lpstr>Calibri Light</vt:lpstr>
      <vt:lpstr>Century Gothic</vt:lpstr>
      <vt:lpstr>Wingdings</vt:lpstr>
      <vt:lpstr>Office 테마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shafali_dn</cp:lastModifiedBy>
  <cp:revision>47</cp:revision>
  <dcterms:created xsi:type="dcterms:W3CDTF">2016-05-03T02:21:50Z</dcterms:created>
  <dcterms:modified xsi:type="dcterms:W3CDTF">2016-05-16T00:50:59Z</dcterms:modified>
</cp:coreProperties>
</file>